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7" r:id="rId2"/>
    <p:sldId id="268" r:id="rId3"/>
    <p:sldId id="270" r:id="rId4"/>
    <p:sldId id="271" r:id="rId5"/>
    <p:sldId id="272" r:id="rId6"/>
    <p:sldId id="278" r:id="rId7"/>
    <p:sldId id="273" r:id="rId8"/>
    <p:sldId id="274" r:id="rId9"/>
    <p:sldId id="277" r:id="rId10"/>
    <p:sldId id="275" r:id="rId11"/>
    <p:sldId id="276" r:id="rId1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71744" autoAdjust="0"/>
  </p:normalViewPr>
  <p:slideViewPr>
    <p:cSldViewPr snapToGrid="0">
      <p:cViewPr varScale="1">
        <p:scale>
          <a:sx n="55" d="100"/>
          <a:sy n="55" d="100"/>
        </p:scale>
        <p:origin x="1524"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414BFA-31EE-4428-928B-85F8CEB05EB3}" type="datetimeFigureOut">
              <a:rPr lang="sv-SE" smtClean="0"/>
              <a:t>2022-03-18</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4A3BB1-0D4C-48B4-B4E7-EC98C20074E3}" type="slidenum">
              <a:rPr lang="sv-SE" smtClean="0"/>
              <a:t>‹#›</a:t>
            </a:fld>
            <a:endParaRPr lang="sv-SE"/>
          </a:p>
        </p:txBody>
      </p:sp>
    </p:spTree>
    <p:extLst>
      <p:ext uri="{BB962C8B-B14F-4D97-AF65-F5344CB8AC3E}">
        <p14:creationId xmlns:p14="http://schemas.microsoft.com/office/powerpoint/2010/main" val="3102358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1F1E8DEA-C90D-40D9-9898-D1863224471B}" type="slidenum">
              <a:rPr lang="sv-SE" smtClean="0"/>
              <a:t>1</a:t>
            </a:fld>
            <a:endParaRPr lang="sv-SE"/>
          </a:p>
        </p:txBody>
      </p:sp>
    </p:spTree>
    <p:extLst>
      <p:ext uri="{BB962C8B-B14F-4D97-AF65-F5344CB8AC3E}">
        <p14:creationId xmlns:p14="http://schemas.microsoft.com/office/powerpoint/2010/main" val="13149861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B4A3BB1-0D4C-48B4-B4E7-EC98C20074E3}" type="slidenum">
              <a:rPr lang="sv-SE" smtClean="0"/>
              <a:t>10</a:t>
            </a:fld>
            <a:endParaRPr lang="sv-SE"/>
          </a:p>
        </p:txBody>
      </p:sp>
    </p:spTree>
    <p:extLst>
      <p:ext uri="{BB962C8B-B14F-4D97-AF65-F5344CB8AC3E}">
        <p14:creationId xmlns:p14="http://schemas.microsoft.com/office/powerpoint/2010/main" val="35946211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B4A3BB1-0D4C-48B4-B4E7-EC98C20074E3}" type="slidenum">
              <a:rPr lang="sv-SE" smtClean="0"/>
              <a:t>11</a:t>
            </a:fld>
            <a:endParaRPr lang="sv-SE"/>
          </a:p>
        </p:txBody>
      </p:sp>
    </p:spTree>
    <p:extLst>
      <p:ext uri="{BB962C8B-B14F-4D97-AF65-F5344CB8AC3E}">
        <p14:creationId xmlns:p14="http://schemas.microsoft.com/office/powerpoint/2010/main" val="2498415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dirty="0" smtClean="0"/>
              <a:t>Förkortningar;</a:t>
            </a:r>
            <a:r>
              <a:rPr lang="sv-SE" baseline="0" dirty="0" smtClean="0"/>
              <a:t> </a:t>
            </a:r>
          </a:p>
          <a:p>
            <a:pPr marL="0" indent="0">
              <a:buFont typeface="Arial" panose="020B0604020202020204" pitchFamily="34" charset="0"/>
              <a:buNone/>
            </a:pPr>
            <a:r>
              <a:rPr lang="sv-SE" sz="1200" b="1" i="0" kern="1200" dirty="0" smtClean="0">
                <a:solidFill>
                  <a:schemeClr val="tx1"/>
                </a:solidFill>
                <a:effectLst/>
                <a:latin typeface="+mn-lt"/>
                <a:ea typeface="+mn-ea"/>
                <a:cs typeface="+mn-cs"/>
              </a:rPr>
              <a:t>MDR</a:t>
            </a:r>
            <a:r>
              <a:rPr lang="sv-SE" sz="1200" b="0" i="0" kern="1200" dirty="0" smtClean="0">
                <a:solidFill>
                  <a:schemeClr val="tx1"/>
                </a:solidFill>
                <a:effectLst/>
                <a:latin typeface="+mn-lt"/>
                <a:ea typeface="+mn-ea"/>
                <a:cs typeface="+mn-cs"/>
              </a:rPr>
              <a:t>- Medical </a:t>
            </a:r>
            <a:r>
              <a:rPr lang="sv-SE" sz="1200" b="0" i="0" kern="1200" dirty="0" err="1" smtClean="0">
                <a:solidFill>
                  <a:schemeClr val="tx1"/>
                </a:solidFill>
                <a:effectLst/>
                <a:latin typeface="+mn-lt"/>
                <a:ea typeface="+mn-ea"/>
                <a:cs typeface="+mn-cs"/>
              </a:rPr>
              <a:t>Device</a:t>
            </a:r>
            <a:r>
              <a:rPr lang="sv-SE" sz="1200" b="0" i="0" kern="1200" dirty="0" smtClean="0">
                <a:solidFill>
                  <a:schemeClr val="tx1"/>
                </a:solidFill>
                <a:effectLst/>
                <a:latin typeface="+mn-lt"/>
                <a:ea typeface="+mn-ea"/>
                <a:cs typeface="+mn-cs"/>
              </a:rPr>
              <a:t> </a:t>
            </a:r>
            <a:r>
              <a:rPr lang="sv-SE" sz="1200" b="0" i="0" kern="1200" dirty="0" err="1" smtClean="0">
                <a:solidFill>
                  <a:schemeClr val="tx1"/>
                </a:solidFill>
                <a:effectLst/>
                <a:latin typeface="+mn-lt"/>
                <a:ea typeface="+mn-ea"/>
                <a:cs typeface="+mn-cs"/>
              </a:rPr>
              <a:t>Regulation</a:t>
            </a:r>
            <a:r>
              <a:rPr lang="sv-SE" sz="1200" b="0" i="0" kern="1200" dirty="0" smtClean="0">
                <a:solidFill>
                  <a:schemeClr val="tx1"/>
                </a:solidFill>
                <a:effectLst/>
                <a:latin typeface="+mn-lt"/>
                <a:ea typeface="+mn-ea"/>
                <a:cs typeface="+mn-cs"/>
              </a:rPr>
              <a:t> </a:t>
            </a:r>
            <a:endParaRPr lang="sv-SE" sz="1200" b="1" i="0" kern="1200" dirty="0" smtClean="0">
              <a:solidFill>
                <a:schemeClr val="tx1"/>
              </a:solidFill>
              <a:effectLst/>
              <a:latin typeface="+mn-lt"/>
              <a:ea typeface="+mn-ea"/>
              <a:cs typeface="+mn-cs"/>
            </a:endParaRPr>
          </a:p>
          <a:p>
            <a:pPr marL="0" indent="0">
              <a:buFont typeface="Arial" panose="020B0604020202020204" pitchFamily="34" charset="0"/>
              <a:buNone/>
            </a:pPr>
            <a:r>
              <a:rPr lang="sv-SE" sz="1200" b="1" i="0" kern="1200" dirty="0" smtClean="0">
                <a:solidFill>
                  <a:schemeClr val="tx1"/>
                </a:solidFill>
                <a:effectLst/>
                <a:latin typeface="+mn-lt"/>
                <a:ea typeface="+mn-ea"/>
                <a:cs typeface="+mn-cs"/>
              </a:rPr>
              <a:t>IVDR</a:t>
            </a:r>
            <a:r>
              <a:rPr lang="sv-SE" sz="1200" b="1" i="0" kern="1200" baseline="0" dirty="0" smtClean="0">
                <a:solidFill>
                  <a:schemeClr val="tx1"/>
                </a:solidFill>
                <a:effectLst/>
                <a:latin typeface="+mn-lt"/>
                <a:ea typeface="+mn-ea"/>
                <a:cs typeface="+mn-cs"/>
              </a:rPr>
              <a:t> -</a:t>
            </a:r>
            <a:r>
              <a:rPr lang="sv-SE" sz="1200" b="0" i="0" kern="1200" dirty="0" smtClean="0">
                <a:solidFill>
                  <a:schemeClr val="tx1"/>
                </a:solidFill>
                <a:effectLst/>
                <a:latin typeface="+mn-lt"/>
                <a:ea typeface="+mn-ea"/>
                <a:cs typeface="+mn-cs"/>
              </a:rPr>
              <a:t> In Vitro </a:t>
            </a:r>
            <a:r>
              <a:rPr lang="sv-SE" sz="1200" b="0" i="0" kern="1200" dirty="0" err="1" smtClean="0">
                <a:solidFill>
                  <a:schemeClr val="tx1"/>
                </a:solidFill>
                <a:effectLst/>
                <a:latin typeface="+mn-lt"/>
                <a:ea typeface="+mn-ea"/>
                <a:cs typeface="+mn-cs"/>
              </a:rPr>
              <a:t>Devce</a:t>
            </a:r>
            <a:r>
              <a:rPr lang="sv-SE" sz="1200" b="0" i="0" kern="1200" dirty="0" smtClean="0">
                <a:solidFill>
                  <a:schemeClr val="tx1"/>
                </a:solidFill>
                <a:effectLst/>
                <a:latin typeface="+mn-lt"/>
                <a:ea typeface="+mn-ea"/>
                <a:cs typeface="+mn-cs"/>
              </a:rPr>
              <a:t> </a:t>
            </a:r>
            <a:r>
              <a:rPr lang="sv-SE" sz="1200" b="0" i="0" kern="1200" dirty="0" err="1" smtClean="0">
                <a:solidFill>
                  <a:schemeClr val="tx1"/>
                </a:solidFill>
                <a:effectLst/>
                <a:latin typeface="+mn-lt"/>
                <a:ea typeface="+mn-ea"/>
                <a:cs typeface="+mn-cs"/>
              </a:rPr>
              <a:t>Regulation</a:t>
            </a:r>
            <a:endParaRPr lang="sv-SE" baseline="0" dirty="0" smtClean="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sv-SE"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dirty="0" smtClean="0"/>
              <a:t>Medicinsktekniska produkter är nästan</a:t>
            </a:r>
            <a:r>
              <a:rPr lang="sv-SE" baseline="0" dirty="0" smtClean="0"/>
              <a:t> alla produkter som används inom vård och som inte är läkemedel, kan alltså vara engångsmaterial också . </a:t>
            </a:r>
          </a:p>
          <a:p>
            <a:pPr marL="171450" indent="-171450">
              <a:buFont typeface="Arial" panose="020B0604020202020204" pitchFamily="34" charset="0"/>
              <a:buChar char="•"/>
            </a:pPr>
            <a:r>
              <a:rPr lang="sv-SE" baseline="0" dirty="0" smtClean="0"/>
              <a:t>In-vitro diagnostik;  produkter  som används för analyser utanför kroppen.</a:t>
            </a:r>
            <a:endParaRPr lang="sv-SE" dirty="0" smtClean="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1200" kern="1200" dirty="0" smtClean="0">
                <a:solidFill>
                  <a:schemeClr val="tx1"/>
                </a:solidFill>
                <a:effectLst/>
                <a:latin typeface="+mn-lt"/>
                <a:ea typeface="+mn-ea"/>
                <a:cs typeface="+mn-cs"/>
              </a:rPr>
              <a:t>En medicinteknisk produkt ska vara CE-märkt. Det betyder att den är säker att använda. För att få CE-märka medicintekniska produkter ska tillverkare visa att fastställda krav på säkerhet inom EU är uppfyllda.</a:t>
            </a:r>
            <a:br>
              <a:rPr lang="sv-SE" sz="1200" kern="1200" dirty="0" smtClean="0">
                <a:solidFill>
                  <a:schemeClr val="tx1"/>
                </a:solidFill>
                <a:effectLst/>
                <a:latin typeface="+mn-lt"/>
                <a:ea typeface="+mn-ea"/>
                <a:cs typeface="+mn-cs"/>
              </a:rPr>
            </a:br>
            <a:r>
              <a:rPr lang="sv-SE" sz="1200" b="1" i="0" kern="1200" dirty="0" smtClean="0">
                <a:solidFill>
                  <a:schemeClr val="tx1"/>
                </a:solidFill>
                <a:effectLst/>
                <a:latin typeface="+mn-lt"/>
                <a:ea typeface="+mn-ea"/>
                <a:cs typeface="+mn-cs"/>
              </a:rPr>
              <a:t>Förordningar</a:t>
            </a:r>
            <a:r>
              <a:rPr lang="sv-SE" sz="1200" b="0" i="0" kern="1200" dirty="0" smtClean="0">
                <a:solidFill>
                  <a:schemeClr val="tx1"/>
                </a:solidFill>
                <a:effectLst/>
                <a:latin typeface="+mn-lt"/>
                <a:ea typeface="+mn-ea"/>
                <a:cs typeface="+mn-cs"/>
              </a:rPr>
              <a:t> förtydligar och preciserar ofta det som står i lagarna.</a:t>
            </a:r>
            <a:endParaRPr lang="sv-SE" baseline="0" dirty="0" smtClean="0"/>
          </a:p>
          <a:p>
            <a:pPr marL="171450" indent="-171450">
              <a:buFont typeface="Arial" panose="020B0604020202020204" pitchFamily="34" charset="0"/>
              <a:buChar char="•"/>
            </a:pPr>
            <a:endParaRPr lang="sv-SE" dirty="0" smtClean="0">
              <a:solidFill>
                <a:srgbClr val="FF0000"/>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sv-SE" dirty="0"/>
          </a:p>
        </p:txBody>
      </p:sp>
      <p:sp>
        <p:nvSpPr>
          <p:cNvPr id="4" name="Platshållare för bildnummer 3"/>
          <p:cNvSpPr>
            <a:spLocks noGrp="1"/>
          </p:cNvSpPr>
          <p:nvPr>
            <p:ph type="sldNum" sz="quarter" idx="10"/>
          </p:nvPr>
        </p:nvSpPr>
        <p:spPr/>
        <p:txBody>
          <a:bodyPr/>
          <a:lstStyle/>
          <a:p>
            <a:fld id="{0B4A3BB1-0D4C-48B4-B4E7-EC98C20074E3}" type="slidenum">
              <a:rPr lang="sv-SE" smtClean="0"/>
              <a:t>2</a:t>
            </a:fld>
            <a:endParaRPr lang="sv-SE"/>
          </a:p>
        </p:txBody>
      </p:sp>
    </p:spTree>
    <p:extLst>
      <p:ext uri="{BB962C8B-B14F-4D97-AF65-F5344CB8AC3E}">
        <p14:creationId xmlns:p14="http://schemas.microsoft.com/office/powerpoint/2010/main" val="3668389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sz="1200" b="0" i="0" u="sng" kern="1200" dirty="0" smtClean="0">
                <a:solidFill>
                  <a:schemeClr val="tx1"/>
                </a:solidFill>
                <a:effectLst/>
                <a:latin typeface="+mn-lt"/>
                <a:ea typeface="+mn-ea"/>
                <a:cs typeface="+mn-cs"/>
              </a:rPr>
              <a:t>Mer detaljer</a:t>
            </a:r>
            <a:r>
              <a:rPr lang="sv-SE" sz="1200" b="0" i="0" u="sng" kern="1200" baseline="0" dirty="0" smtClean="0">
                <a:solidFill>
                  <a:schemeClr val="tx1"/>
                </a:solidFill>
                <a:effectLst/>
                <a:latin typeface="+mn-lt"/>
                <a:ea typeface="+mn-ea"/>
                <a:cs typeface="+mn-cs"/>
              </a:rPr>
              <a:t> om bakgrunden </a:t>
            </a:r>
            <a:endParaRPr lang="sv-SE" sz="1200" b="0" i="0" u="sng" kern="1200" dirty="0" smtClean="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1200" b="0" i="0" kern="1200" dirty="0" smtClean="0">
                <a:solidFill>
                  <a:schemeClr val="tx1"/>
                </a:solidFill>
                <a:effectLst/>
                <a:latin typeface="+mn-lt"/>
                <a:ea typeface="+mn-ea"/>
                <a:cs typeface="+mn-cs"/>
              </a:rPr>
              <a:t>Den 5 april 2017 beslutade Europaparlamentet att anta två nya förordningar för medicintekniska produkter; MDR (Medical </a:t>
            </a:r>
            <a:r>
              <a:rPr lang="sv-SE" sz="1200" b="0" i="0" kern="1200" dirty="0" err="1" smtClean="0">
                <a:solidFill>
                  <a:schemeClr val="tx1"/>
                </a:solidFill>
                <a:effectLst/>
                <a:latin typeface="+mn-lt"/>
                <a:ea typeface="+mn-ea"/>
                <a:cs typeface="+mn-cs"/>
              </a:rPr>
              <a:t>Device</a:t>
            </a:r>
            <a:r>
              <a:rPr lang="sv-SE" sz="1200" b="0" i="0" kern="1200" dirty="0" smtClean="0">
                <a:solidFill>
                  <a:schemeClr val="tx1"/>
                </a:solidFill>
                <a:effectLst/>
                <a:latin typeface="+mn-lt"/>
                <a:ea typeface="+mn-ea"/>
                <a:cs typeface="+mn-cs"/>
              </a:rPr>
              <a:t> </a:t>
            </a:r>
            <a:r>
              <a:rPr lang="sv-SE" sz="1200" b="0" i="0" kern="1200" dirty="0" err="1" smtClean="0">
                <a:solidFill>
                  <a:schemeClr val="tx1"/>
                </a:solidFill>
                <a:effectLst/>
                <a:latin typeface="+mn-lt"/>
                <a:ea typeface="+mn-ea"/>
                <a:cs typeface="+mn-cs"/>
              </a:rPr>
              <a:t>Regulation</a:t>
            </a:r>
            <a:r>
              <a:rPr lang="sv-SE" sz="1200" b="0" i="0" kern="1200" dirty="0" smtClean="0">
                <a:solidFill>
                  <a:schemeClr val="tx1"/>
                </a:solidFill>
                <a:effectLst/>
                <a:latin typeface="+mn-lt"/>
                <a:ea typeface="+mn-ea"/>
                <a:cs typeface="+mn-cs"/>
              </a:rPr>
              <a:t> 2017/745) och IVDR (In Vitro </a:t>
            </a:r>
            <a:r>
              <a:rPr lang="sv-SE" sz="1200" b="0" i="0" kern="1200" dirty="0" err="1" smtClean="0">
                <a:solidFill>
                  <a:schemeClr val="tx1"/>
                </a:solidFill>
                <a:effectLst/>
                <a:latin typeface="+mn-lt"/>
                <a:ea typeface="+mn-ea"/>
                <a:cs typeface="+mn-cs"/>
              </a:rPr>
              <a:t>Diagnostic</a:t>
            </a:r>
            <a:r>
              <a:rPr lang="sv-SE" sz="1200" b="0" i="0" kern="1200" dirty="0" smtClean="0">
                <a:solidFill>
                  <a:schemeClr val="tx1"/>
                </a:solidFill>
                <a:effectLst/>
                <a:latin typeface="+mn-lt"/>
                <a:ea typeface="+mn-ea"/>
                <a:cs typeface="+mn-cs"/>
              </a:rPr>
              <a:t> Medical </a:t>
            </a:r>
            <a:r>
              <a:rPr lang="sv-SE" sz="1200" b="0" i="0" kern="1200" dirty="0" err="1" smtClean="0">
                <a:solidFill>
                  <a:schemeClr val="tx1"/>
                </a:solidFill>
                <a:effectLst/>
                <a:latin typeface="+mn-lt"/>
                <a:ea typeface="+mn-ea"/>
                <a:cs typeface="+mn-cs"/>
              </a:rPr>
              <a:t>Devices</a:t>
            </a:r>
            <a:r>
              <a:rPr lang="sv-SE" sz="1200" b="0" i="0" kern="1200" dirty="0" smtClean="0">
                <a:solidFill>
                  <a:schemeClr val="tx1"/>
                </a:solidFill>
                <a:effectLst/>
                <a:latin typeface="+mn-lt"/>
                <a:ea typeface="+mn-ea"/>
                <a:cs typeface="+mn-cs"/>
              </a:rPr>
              <a:t> </a:t>
            </a:r>
            <a:r>
              <a:rPr lang="sv-SE" sz="1200" b="0" i="0" kern="1200" dirty="0" err="1" smtClean="0">
                <a:solidFill>
                  <a:schemeClr val="tx1"/>
                </a:solidFill>
                <a:effectLst/>
                <a:latin typeface="+mn-lt"/>
                <a:ea typeface="+mn-ea"/>
                <a:cs typeface="+mn-cs"/>
              </a:rPr>
              <a:t>Regulation</a:t>
            </a:r>
            <a:r>
              <a:rPr lang="sv-SE" sz="1200" b="0" i="0" kern="1200" dirty="0" smtClean="0">
                <a:solidFill>
                  <a:schemeClr val="tx1"/>
                </a:solidFill>
                <a:effectLst/>
                <a:latin typeface="+mn-lt"/>
                <a:ea typeface="+mn-ea"/>
                <a:cs typeface="+mn-cs"/>
              </a:rPr>
              <a:t> 2017/746). Dessa två förordningar ersätter de nuvarande EU-direktiven och den svenska lagen om medicintekniska produkter. MDR gäller som europeisk lag från och med den 26 maj 2020. Förordningen kommer även att ersätta Läkemedelsverkets förskrifter (LVFS 2003:11) om medicintekniska produkter samt Läkemedelsverkets föreskrifter (LVFS 2001:5) om aktiva medicinska produkter för implantation..</a:t>
            </a:r>
            <a:endParaRPr lang="sv-SE" dirty="0" smtClean="0"/>
          </a:p>
          <a:p>
            <a:pPr marL="171450" indent="-171450">
              <a:buFont typeface="Arial" panose="020B0604020202020204" pitchFamily="34" charset="0"/>
              <a:buChar char="•"/>
            </a:pPr>
            <a:r>
              <a:rPr lang="sv-SE" sz="1200" kern="1200" dirty="0" smtClean="0">
                <a:solidFill>
                  <a:schemeClr val="tx1"/>
                </a:solidFill>
                <a:effectLst/>
                <a:latin typeface="+mn-lt"/>
                <a:ea typeface="+mn-ea"/>
                <a:cs typeface="+mn-cs"/>
              </a:rPr>
              <a:t>En medicinteknisk produkt ska vara CE-märkt. Det betyder att den är säker att använda. För att få CE-märka medicintekniska produkter ska tillverkare visa att fastställda krav på säkerhet inom EU är uppfyllda.</a:t>
            </a:r>
          </a:p>
          <a:p>
            <a:pPr marL="0" indent="0">
              <a:buFont typeface="Arial" panose="020B0604020202020204" pitchFamily="34" charset="0"/>
              <a:buNone/>
            </a:pPr>
            <a:endParaRPr lang="sv-SE" sz="1200" b="0" i="0" kern="1200" dirty="0" smtClean="0">
              <a:solidFill>
                <a:schemeClr val="tx1"/>
              </a:solidFill>
              <a:effectLst/>
              <a:latin typeface="+mn-lt"/>
              <a:ea typeface="+mn-ea"/>
              <a:cs typeface="+mn-cs"/>
            </a:endParaRPr>
          </a:p>
          <a:p>
            <a:pPr marL="0" indent="0">
              <a:buFont typeface="Arial" panose="020B0604020202020204" pitchFamily="34" charset="0"/>
              <a:buNone/>
            </a:pPr>
            <a:r>
              <a:rPr lang="sv-SE" sz="1200" b="0" i="0" kern="1200" dirty="0" smtClean="0">
                <a:solidFill>
                  <a:schemeClr val="tx1"/>
                </a:solidFill>
                <a:effectLst/>
                <a:latin typeface="+mn-lt"/>
                <a:ea typeface="+mn-ea"/>
                <a:cs typeface="+mn-cs"/>
              </a:rPr>
              <a:t>Syftet med den nya förordningen är att skapa ett starkt, transparent, hållbart och internationellt erkänt ramverk med förbättrad klinisk säkerhet och rättvist marknadstillträde för tillverkare. Genom att samma lagstiftning nu blir tillämplig i samtliga EU:s medlemsländer skapas en mer enhetlig marknad för medicintekniska produkter som säljs inom EU. Förordningen har också till syfte att hantera den snabba tekniska och vetenskapliga utvecklingen på området.</a:t>
            </a:r>
          </a:p>
          <a:p>
            <a:pPr marL="0" indent="0">
              <a:buFont typeface="Arial" panose="020B0604020202020204" pitchFamily="34" charset="0"/>
              <a:buNone/>
            </a:pPr>
            <a:endParaRPr lang="sv-SE" sz="1200" b="0" i="0" kern="1200" dirty="0" smtClean="0">
              <a:solidFill>
                <a:schemeClr val="tx1"/>
              </a:solidFill>
              <a:effectLst/>
              <a:latin typeface="+mn-lt"/>
              <a:ea typeface="+mn-ea"/>
              <a:cs typeface="+mn-cs"/>
            </a:endParaRPr>
          </a:p>
          <a:p>
            <a:pPr marL="0" indent="0">
              <a:buFont typeface="Arial" panose="020B0604020202020204" pitchFamily="34" charset="0"/>
              <a:buNone/>
            </a:pPr>
            <a:r>
              <a:rPr lang="sv-SE" sz="1200" b="1" i="0" kern="1200" dirty="0" smtClean="0">
                <a:solidFill>
                  <a:schemeClr val="tx1"/>
                </a:solidFill>
                <a:effectLst/>
                <a:latin typeface="+mn-lt"/>
                <a:ea typeface="+mn-ea"/>
                <a:cs typeface="+mn-cs"/>
              </a:rPr>
              <a:t>Specialanpassning:</a:t>
            </a:r>
            <a:r>
              <a:rPr lang="sv-SE" sz="1200" b="1" i="0" kern="1200" baseline="0" dirty="0" smtClean="0">
                <a:solidFill>
                  <a:schemeClr val="tx1"/>
                </a:solidFill>
                <a:effectLst/>
                <a:latin typeface="+mn-lt"/>
                <a:ea typeface="+mn-ea"/>
                <a:cs typeface="+mn-cs"/>
              </a:rPr>
              <a:t> </a:t>
            </a:r>
            <a:r>
              <a:rPr lang="sv-SE" sz="1200" b="0" i="0" kern="1200" baseline="0" dirty="0" smtClean="0">
                <a:solidFill>
                  <a:schemeClr val="tx1"/>
                </a:solidFill>
                <a:effectLst/>
                <a:latin typeface="+mn-lt"/>
                <a:ea typeface="+mn-ea"/>
                <a:cs typeface="+mn-cs"/>
              </a:rPr>
              <a:t>O</a:t>
            </a:r>
            <a:r>
              <a:rPr lang="sv-SE" sz="1200" b="0" i="0" kern="1200" dirty="0" smtClean="0">
                <a:solidFill>
                  <a:schemeClr val="tx1"/>
                </a:solidFill>
                <a:effectLst/>
                <a:latin typeface="+mn-lt"/>
                <a:ea typeface="+mn-ea"/>
                <a:cs typeface="+mn-cs"/>
              </a:rPr>
              <a:t>m en</a:t>
            </a:r>
            <a:r>
              <a:rPr lang="sv-SE" sz="1200" b="0" i="0" kern="1200" baseline="0" dirty="0" smtClean="0">
                <a:solidFill>
                  <a:schemeClr val="tx1"/>
                </a:solidFill>
                <a:effectLst/>
                <a:latin typeface="+mn-lt"/>
                <a:ea typeface="+mn-ea"/>
                <a:cs typeface="+mn-cs"/>
              </a:rPr>
              <a:t> medicinskteknisk produkt justeras/anpassas på ett sätt som inte är anvisat enligt leverantörens bruksanvisning, betraktas det som specialanpassning.</a:t>
            </a:r>
          </a:p>
          <a:p>
            <a:pPr marL="0" indent="0">
              <a:buFont typeface="Arial" panose="020B0604020202020204" pitchFamily="34" charset="0"/>
              <a:buNone/>
            </a:pPr>
            <a:r>
              <a:rPr lang="sv-SE" sz="1200" b="1" i="0" kern="1200" baseline="0" dirty="0" smtClean="0">
                <a:solidFill>
                  <a:schemeClr val="tx1"/>
                </a:solidFill>
                <a:effectLst/>
                <a:latin typeface="+mn-lt"/>
                <a:ea typeface="+mn-ea"/>
                <a:cs typeface="+mn-cs"/>
              </a:rPr>
              <a:t>Egentillverkning: </a:t>
            </a:r>
            <a:r>
              <a:rPr lang="sv-SE" sz="1200" b="0" i="0" kern="1200" baseline="0" dirty="0" smtClean="0">
                <a:solidFill>
                  <a:schemeClr val="tx1"/>
                </a:solidFill>
                <a:effectLst/>
                <a:latin typeface="+mn-lt"/>
                <a:ea typeface="+mn-ea"/>
                <a:cs typeface="+mn-cs"/>
              </a:rPr>
              <a:t>Egentillverkning av en medicinskteknisk produkt är </a:t>
            </a:r>
            <a:r>
              <a:rPr lang="sv-SE" sz="1200" b="0" i="0" u="sng" kern="1200" baseline="0" dirty="0" smtClean="0">
                <a:solidFill>
                  <a:schemeClr val="tx1"/>
                </a:solidFill>
                <a:effectLst/>
                <a:latin typeface="+mn-lt"/>
                <a:ea typeface="+mn-ea"/>
                <a:cs typeface="+mn-cs"/>
              </a:rPr>
              <a:t>inte</a:t>
            </a:r>
            <a:r>
              <a:rPr lang="sv-SE" sz="1200" b="0" i="0" kern="1200" baseline="0" dirty="0" smtClean="0">
                <a:solidFill>
                  <a:schemeClr val="tx1"/>
                </a:solidFill>
                <a:effectLst/>
                <a:latin typeface="+mn-lt"/>
                <a:ea typeface="+mn-ea"/>
                <a:cs typeface="+mn-cs"/>
              </a:rPr>
              <a:t> CE-märkt .</a:t>
            </a:r>
            <a:endParaRPr lang="sv-SE" dirty="0" smtClean="0"/>
          </a:p>
          <a:p>
            <a:endParaRPr lang="sv-SE" dirty="0"/>
          </a:p>
        </p:txBody>
      </p:sp>
      <p:sp>
        <p:nvSpPr>
          <p:cNvPr id="4" name="Platshållare för bildnummer 3"/>
          <p:cNvSpPr>
            <a:spLocks noGrp="1"/>
          </p:cNvSpPr>
          <p:nvPr>
            <p:ph type="sldNum" sz="quarter" idx="10"/>
          </p:nvPr>
        </p:nvSpPr>
        <p:spPr/>
        <p:txBody>
          <a:bodyPr/>
          <a:lstStyle/>
          <a:p>
            <a:fld id="{0B4A3BB1-0D4C-48B4-B4E7-EC98C20074E3}" type="slidenum">
              <a:rPr lang="sv-SE" smtClean="0"/>
              <a:t>3</a:t>
            </a:fld>
            <a:endParaRPr lang="sv-SE"/>
          </a:p>
        </p:txBody>
      </p:sp>
    </p:spTree>
    <p:extLst>
      <p:ext uri="{BB962C8B-B14F-4D97-AF65-F5344CB8AC3E}">
        <p14:creationId xmlns:p14="http://schemas.microsoft.com/office/powerpoint/2010/main" val="3567159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baseline="0" dirty="0" smtClean="0"/>
              <a:t>Det är viktigt att förstå att också verksamheter som IT, inköp, hjälpmedelscentraler också kan beröras av  MDR/IVDR.</a:t>
            </a:r>
          </a:p>
          <a:p>
            <a:endParaRPr lang="sv-SE" dirty="0"/>
          </a:p>
        </p:txBody>
      </p:sp>
      <p:sp>
        <p:nvSpPr>
          <p:cNvPr id="4" name="Platshållare för bildnummer 3"/>
          <p:cNvSpPr>
            <a:spLocks noGrp="1"/>
          </p:cNvSpPr>
          <p:nvPr>
            <p:ph type="sldNum" sz="quarter" idx="10"/>
          </p:nvPr>
        </p:nvSpPr>
        <p:spPr/>
        <p:txBody>
          <a:bodyPr/>
          <a:lstStyle/>
          <a:p>
            <a:fld id="{0B4A3BB1-0D4C-48B4-B4E7-EC98C20074E3}" type="slidenum">
              <a:rPr lang="sv-SE" smtClean="0"/>
              <a:t>4</a:t>
            </a:fld>
            <a:endParaRPr lang="sv-SE"/>
          </a:p>
        </p:txBody>
      </p:sp>
    </p:spTree>
    <p:extLst>
      <p:ext uri="{BB962C8B-B14F-4D97-AF65-F5344CB8AC3E}">
        <p14:creationId xmlns:p14="http://schemas.microsoft.com/office/powerpoint/2010/main" val="33130768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smtClean="0">
                <a:solidFill>
                  <a:schemeClr val="tx1"/>
                </a:solidFill>
                <a:effectLst/>
                <a:latin typeface="+mn-lt"/>
                <a:ea typeface="+mn-ea"/>
                <a:cs typeface="+mn-cs"/>
              </a:rPr>
              <a:t>För en del av de verksamheter inom Region Gävleborg som framställer medicintekniska produkter – när det inte finns CE-märkta alternativ på marknaden </a:t>
            </a:r>
            <a:endParaRPr lang="sv-SE" dirty="0" smtClean="0"/>
          </a:p>
          <a:p>
            <a:r>
              <a:rPr lang="sv-SE" sz="1200" kern="1200" dirty="0" smtClean="0">
                <a:solidFill>
                  <a:schemeClr val="tx1"/>
                </a:solidFill>
                <a:effectLst/>
                <a:latin typeface="+mn-lt"/>
                <a:ea typeface="+mn-ea"/>
                <a:cs typeface="+mn-cs"/>
              </a:rPr>
              <a:t>Det gäller än så länge endast produkter implantat riskklass III och kommer antagligen att så småningom beröra alla produkter.</a:t>
            </a:r>
            <a:endParaRPr lang="sv-SE" dirty="0"/>
          </a:p>
        </p:txBody>
      </p:sp>
      <p:sp>
        <p:nvSpPr>
          <p:cNvPr id="4" name="Platshållare för bildnummer 3"/>
          <p:cNvSpPr>
            <a:spLocks noGrp="1"/>
          </p:cNvSpPr>
          <p:nvPr>
            <p:ph type="sldNum" sz="quarter" idx="10"/>
          </p:nvPr>
        </p:nvSpPr>
        <p:spPr/>
        <p:txBody>
          <a:bodyPr/>
          <a:lstStyle/>
          <a:p>
            <a:fld id="{0B4A3BB1-0D4C-48B4-B4E7-EC98C20074E3}" type="slidenum">
              <a:rPr lang="sv-SE" smtClean="0"/>
              <a:t>5</a:t>
            </a:fld>
            <a:endParaRPr lang="sv-SE"/>
          </a:p>
        </p:txBody>
      </p:sp>
    </p:spTree>
    <p:extLst>
      <p:ext uri="{BB962C8B-B14F-4D97-AF65-F5344CB8AC3E}">
        <p14:creationId xmlns:p14="http://schemas.microsoft.com/office/powerpoint/2010/main" val="3359517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p:txBody>
      </p:sp>
      <p:sp>
        <p:nvSpPr>
          <p:cNvPr id="4" name="Platshållare för bildnummer 3"/>
          <p:cNvSpPr>
            <a:spLocks noGrp="1"/>
          </p:cNvSpPr>
          <p:nvPr>
            <p:ph type="sldNum" sz="quarter" idx="10"/>
          </p:nvPr>
        </p:nvSpPr>
        <p:spPr/>
        <p:txBody>
          <a:bodyPr/>
          <a:lstStyle/>
          <a:p>
            <a:fld id="{0B4A3BB1-0D4C-48B4-B4E7-EC98C20074E3}" type="slidenum">
              <a:rPr lang="sv-SE" smtClean="0"/>
              <a:t>6</a:t>
            </a:fld>
            <a:endParaRPr lang="sv-SE"/>
          </a:p>
        </p:txBody>
      </p:sp>
    </p:spTree>
    <p:extLst>
      <p:ext uri="{BB962C8B-B14F-4D97-AF65-F5344CB8AC3E}">
        <p14:creationId xmlns:p14="http://schemas.microsoft.com/office/powerpoint/2010/main" val="3839623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B4A3BB1-0D4C-48B4-B4E7-EC98C20074E3}" type="slidenum">
              <a:rPr lang="sv-SE" smtClean="0"/>
              <a:t>7</a:t>
            </a:fld>
            <a:endParaRPr lang="sv-SE"/>
          </a:p>
        </p:txBody>
      </p:sp>
    </p:spTree>
    <p:extLst>
      <p:ext uri="{BB962C8B-B14F-4D97-AF65-F5344CB8AC3E}">
        <p14:creationId xmlns:p14="http://schemas.microsoft.com/office/powerpoint/2010/main" val="13132197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B4A3BB1-0D4C-48B4-B4E7-EC98C20074E3}" type="slidenum">
              <a:rPr lang="sv-SE" smtClean="0"/>
              <a:t>8</a:t>
            </a:fld>
            <a:endParaRPr lang="sv-SE"/>
          </a:p>
        </p:txBody>
      </p:sp>
    </p:spTree>
    <p:extLst>
      <p:ext uri="{BB962C8B-B14F-4D97-AF65-F5344CB8AC3E}">
        <p14:creationId xmlns:p14="http://schemas.microsoft.com/office/powerpoint/2010/main" val="29234196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Högre</a:t>
            </a:r>
            <a:r>
              <a:rPr lang="sv-SE" baseline="0" dirty="0" smtClean="0"/>
              <a:t> patientsäkerhet genom att:</a:t>
            </a:r>
          </a:p>
          <a:p>
            <a:pPr marL="171450" indent="-171450">
              <a:buFontTx/>
              <a:buChar char="-"/>
            </a:pPr>
            <a:r>
              <a:rPr lang="sv-SE" baseline="0" dirty="0" smtClean="0"/>
              <a:t>säkerställa att säkerhetsmeddelande för produkter går ut snabbt och effektivt så att dessa kan åtgärdas eller återkallas enligt instruktion.</a:t>
            </a:r>
          </a:p>
          <a:p>
            <a:pPr marL="171450" indent="-171450">
              <a:buFontTx/>
              <a:buChar char="-"/>
            </a:pPr>
            <a:r>
              <a:rPr lang="sv-SE" baseline="0" dirty="0" smtClean="0"/>
              <a:t>leverantörer får information om kvalitetsbrister och inte bara avvikelser.</a:t>
            </a:r>
          </a:p>
          <a:p>
            <a:pPr marL="171450" indent="-171450">
              <a:buFontTx/>
              <a:buChar char="-"/>
            </a:pPr>
            <a:r>
              <a:rPr lang="sv-SE" baseline="0" dirty="0" smtClean="0"/>
              <a:t>patienter som fått MTP-produkt kan återkallas snabbt.</a:t>
            </a:r>
          </a:p>
          <a:p>
            <a:pPr marL="171450" indent="-171450">
              <a:buFontTx/>
              <a:buChar char="-"/>
            </a:pPr>
            <a:r>
              <a:rPr lang="sv-SE" baseline="0" dirty="0" smtClean="0"/>
              <a:t>relegera anpassning av produkter minskas risken för att produkter kombineras på ett otillbörligt sätt.</a:t>
            </a:r>
          </a:p>
          <a:p>
            <a:pPr marL="171450" indent="-171450">
              <a:buFontTx/>
              <a:buChar char="-"/>
            </a:pPr>
            <a:endParaRPr lang="sv-SE" baseline="0" dirty="0" smtClean="0"/>
          </a:p>
          <a:p>
            <a:pPr marL="0" indent="0">
              <a:buFontTx/>
              <a:buNone/>
            </a:pPr>
            <a:r>
              <a:rPr lang="sv-SE" baseline="0" dirty="0" smtClean="0"/>
              <a:t>Största förändringen om krav på spårbarhet:</a:t>
            </a:r>
          </a:p>
          <a:p>
            <a:pPr marL="171450" indent="-171450">
              <a:buFontTx/>
              <a:buChar char="-"/>
            </a:pPr>
            <a:r>
              <a:rPr lang="sv-SE" baseline="0" dirty="0" smtClean="0"/>
              <a:t>Enligt det gamla direktivet  finns krav på att en MTP (klass III) som tillförts en patient, ska kunna spåras. Det vill säga, det ska vara möjligt att hitta/spåra en patient som har fått en specifik produkt. Men den stora skillnaden gällande spårbarhet i den nya lagen är att en produkt ska kunna hittas oavsett var produkten befinner sig klass III implantat . Det vill säga om den tillförts på en patient, ligger på en hylla i </a:t>
            </a:r>
            <a:r>
              <a:rPr lang="sv-SE" baseline="0" dirty="0" err="1" smtClean="0"/>
              <a:t>närförrådet</a:t>
            </a:r>
            <a:r>
              <a:rPr lang="sv-SE" baseline="0" dirty="0" smtClean="0"/>
              <a:t>, depåförrådet eller i centrallagret och så vidare.</a:t>
            </a:r>
          </a:p>
          <a:p>
            <a:pPr marL="171450" indent="-171450">
              <a:buFontTx/>
              <a:buChar char="-"/>
            </a:pPr>
            <a:endParaRPr lang="sv-SE" baseline="0" dirty="0" smtClean="0"/>
          </a:p>
          <a:p>
            <a:pPr marL="0" indent="0">
              <a:buFontTx/>
              <a:buNone/>
            </a:pPr>
            <a:r>
              <a:rPr lang="sv-SE" baseline="0" dirty="0" smtClean="0"/>
              <a:t>Vad betyder detta för verksamheten:</a:t>
            </a:r>
          </a:p>
          <a:p>
            <a:pPr marL="171450" indent="-171450">
              <a:buFontTx/>
              <a:buChar char="-"/>
            </a:pPr>
            <a:r>
              <a:rPr lang="sv-SE" baseline="0" dirty="0" smtClean="0"/>
              <a:t>Att när medicinsktekniska produkter kommer till verksamheten måste verksamheten säkerställa att de registrerar att produkten har kommit och var den ligger.</a:t>
            </a:r>
          </a:p>
          <a:p>
            <a:pPr marL="171450" indent="-171450">
              <a:buFontTx/>
              <a:buChar char="-"/>
            </a:pPr>
            <a:r>
              <a:rPr lang="sv-SE" baseline="0" dirty="0" smtClean="0"/>
              <a:t>På sikt måste Region Gävleborg få ett system där detta sker mer per automatik.</a:t>
            </a:r>
          </a:p>
          <a:p>
            <a:pPr marL="171450" indent="-171450">
              <a:buFontTx/>
              <a:buChar char="-"/>
            </a:pPr>
            <a:r>
              <a:rPr lang="sv-SE" baseline="0" dirty="0" smtClean="0"/>
              <a:t>Region Gävleborg är inte ensamma om denna problematik.</a:t>
            </a:r>
          </a:p>
          <a:p>
            <a:pPr marL="171450" indent="-171450">
              <a:buFontTx/>
              <a:buChar char="-"/>
            </a:pPr>
            <a:endParaRPr lang="sv-SE" baseline="0" dirty="0" smtClean="0"/>
          </a:p>
          <a:p>
            <a:pPr marL="0" indent="0">
              <a:buFontTx/>
              <a:buNone/>
            </a:pPr>
            <a:r>
              <a:rPr lang="sv-SE" baseline="0" dirty="0" smtClean="0"/>
              <a:t> </a:t>
            </a:r>
            <a:endParaRPr lang="sv-SE" dirty="0" smtClean="0"/>
          </a:p>
          <a:p>
            <a:endParaRPr lang="sv-SE" dirty="0"/>
          </a:p>
        </p:txBody>
      </p:sp>
      <p:sp>
        <p:nvSpPr>
          <p:cNvPr id="4" name="Platshållare för bildnummer 3"/>
          <p:cNvSpPr>
            <a:spLocks noGrp="1"/>
          </p:cNvSpPr>
          <p:nvPr>
            <p:ph type="sldNum" sz="quarter" idx="10"/>
          </p:nvPr>
        </p:nvSpPr>
        <p:spPr/>
        <p:txBody>
          <a:bodyPr/>
          <a:lstStyle/>
          <a:p>
            <a:fld id="{0B4A3BB1-0D4C-48B4-B4E7-EC98C20074E3}" type="slidenum">
              <a:rPr lang="sv-SE" smtClean="0"/>
              <a:t>9</a:t>
            </a:fld>
            <a:endParaRPr lang="sv-SE"/>
          </a:p>
        </p:txBody>
      </p:sp>
    </p:spTree>
    <p:extLst>
      <p:ext uri="{BB962C8B-B14F-4D97-AF65-F5344CB8AC3E}">
        <p14:creationId xmlns:p14="http://schemas.microsoft.com/office/powerpoint/2010/main" val="10671254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smtClean="0"/>
              <a:t>Klicka här för att ändra format</a:t>
            </a:r>
            <a:endParaRPr lang="sv-SE"/>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smtClean="0"/>
              <a:t>Klicka om du vill redigera mall för underrubrikformat</a:t>
            </a:r>
            <a:endParaRPr lang="sv-SE"/>
          </a:p>
        </p:txBody>
      </p:sp>
      <p:sp>
        <p:nvSpPr>
          <p:cNvPr id="4" name="Platshållare för datum 3"/>
          <p:cNvSpPr>
            <a:spLocks noGrp="1"/>
          </p:cNvSpPr>
          <p:nvPr>
            <p:ph type="dt" sz="half" idx="10"/>
          </p:nvPr>
        </p:nvSpPr>
        <p:spPr/>
        <p:txBody>
          <a:bodyPr/>
          <a:lstStyle/>
          <a:p>
            <a:fld id="{8764882A-D06E-4CD5-B89C-34E8BD908A2B}" type="datetimeFigureOut">
              <a:rPr lang="sv-SE" smtClean="0"/>
              <a:t>2022-03-18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6E6D6FE-9682-4F13-800C-44AA64D99A7B}" type="slidenum">
              <a:rPr lang="sv-SE" smtClean="0"/>
              <a:t>‹#›</a:t>
            </a:fld>
            <a:endParaRPr lang="sv-SE"/>
          </a:p>
        </p:txBody>
      </p:sp>
    </p:spTree>
    <p:extLst>
      <p:ext uri="{BB962C8B-B14F-4D97-AF65-F5344CB8AC3E}">
        <p14:creationId xmlns:p14="http://schemas.microsoft.com/office/powerpoint/2010/main" val="2245038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8764882A-D06E-4CD5-B89C-34E8BD908A2B}" type="datetimeFigureOut">
              <a:rPr lang="sv-SE" smtClean="0"/>
              <a:t>2022-03-18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6E6D6FE-9682-4F13-800C-44AA64D99A7B}" type="slidenum">
              <a:rPr lang="sv-SE" smtClean="0"/>
              <a:t>‹#›</a:t>
            </a:fld>
            <a:endParaRPr lang="sv-SE"/>
          </a:p>
        </p:txBody>
      </p:sp>
    </p:spTree>
    <p:extLst>
      <p:ext uri="{BB962C8B-B14F-4D97-AF65-F5344CB8AC3E}">
        <p14:creationId xmlns:p14="http://schemas.microsoft.com/office/powerpoint/2010/main" val="3069285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8764882A-D06E-4CD5-B89C-34E8BD908A2B}" type="datetimeFigureOut">
              <a:rPr lang="sv-SE" smtClean="0"/>
              <a:t>2022-03-18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6E6D6FE-9682-4F13-800C-44AA64D99A7B}" type="slidenum">
              <a:rPr lang="sv-SE" smtClean="0"/>
              <a:t>‹#›</a:t>
            </a:fld>
            <a:endParaRPr lang="sv-SE"/>
          </a:p>
        </p:txBody>
      </p:sp>
    </p:spTree>
    <p:extLst>
      <p:ext uri="{BB962C8B-B14F-4D97-AF65-F5344CB8AC3E}">
        <p14:creationId xmlns:p14="http://schemas.microsoft.com/office/powerpoint/2010/main" val="22273151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elsida 2 - Rubrik och underrubrik">
    <p:spTree>
      <p:nvGrpSpPr>
        <p:cNvPr id="1" name=""/>
        <p:cNvGrpSpPr/>
        <p:nvPr/>
      </p:nvGrpSpPr>
      <p:grpSpPr>
        <a:xfrm>
          <a:off x="0" y="0"/>
          <a:ext cx="0" cy="0"/>
          <a:chOff x="0" y="0"/>
          <a:chExt cx="0" cy="0"/>
        </a:xfrm>
      </p:grpSpPr>
      <p:sp>
        <p:nvSpPr>
          <p:cNvPr id="3" name="Underrubrik 2"/>
          <p:cNvSpPr>
            <a:spLocks noGrp="1"/>
          </p:cNvSpPr>
          <p:nvPr>
            <p:ph type="subTitle" idx="1" hasCustomPrompt="1"/>
          </p:nvPr>
        </p:nvSpPr>
        <p:spPr>
          <a:xfrm>
            <a:off x="720002" y="5085016"/>
            <a:ext cx="10801351" cy="720000"/>
          </a:xfrm>
        </p:spPr>
        <p:txBody>
          <a:bodyPr/>
          <a:lstStyle>
            <a:lvl1pPr marL="0" indent="0" algn="l">
              <a:buNone/>
              <a:defRPr sz="2400" b="0"/>
            </a:lvl1pPr>
            <a:lvl2pPr marL="457189" indent="0" algn="ctr">
              <a:buNone/>
              <a:defRPr sz="2000"/>
            </a:lvl2pPr>
            <a:lvl3pPr marL="914377" indent="0" algn="ctr">
              <a:buNone/>
              <a:defRPr sz="19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sv-SE" dirty="0" smtClean="0"/>
              <a:t>Klicka här för att skriva in en underrubrik</a:t>
            </a:r>
            <a:endParaRPr lang="sv-SE" dirty="0"/>
          </a:p>
        </p:txBody>
      </p:sp>
      <p:sp>
        <p:nvSpPr>
          <p:cNvPr id="2" name="Rubrik 1"/>
          <p:cNvSpPr>
            <a:spLocks noGrp="1"/>
          </p:cNvSpPr>
          <p:nvPr>
            <p:ph type="ctrTitle" hasCustomPrompt="1"/>
          </p:nvPr>
        </p:nvSpPr>
        <p:spPr>
          <a:xfrm>
            <a:off x="720002" y="3573016"/>
            <a:ext cx="10801351" cy="1440000"/>
          </a:xfrm>
        </p:spPr>
        <p:txBody>
          <a:bodyPr anchor="b"/>
          <a:lstStyle>
            <a:lvl1pPr algn="l">
              <a:defRPr sz="5100"/>
            </a:lvl1pPr>
          </a:lstStyle>
          <a:p>
            <a:r>
              <a:rPr lang="sv-SE" dirty="0" smtClean="0"/>
              <a:t>Klicka här för att skriva in en rubrik</a:t>
            </a:r>
            <a:endParaRPr lang="sv-SE" dirty="0"/>
          </a:p>
        </p:txBody>
      </p:sp>
      <p:pic>
        <p:nvPicPr>
          <p:cNvPr id="9" name="Bildobjekt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pic>
        <p:nvPicPr>
          <p:cNvPr id="7" name="Bildobjekt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816080" y="5733315"/>
            <a:ext cx="6192688" cy="1238748"/>
          </a:xfrm>
          <a:prstGeom prst="rect">
            <a:avLst/>
          </a:prstGeom>
        </p:spPr>
      </p:pic>
    </p:spTree>
    <p:extLst>
      <p:ext uri="{BB962C8B-B14F-4D97-AF65-F5344CB8AC3E}">
        <p14:creationId xmlns:p14="http://schemas.microsoft.com/office/powerpoint/2010/main" val="428711075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8764882A-D06E-4CD5-B89C-34E8BD908A2B}" type="datetimeFigureOut">
              <a:rPr lang="sv-SE" smtClean="0"/>
              <a:t>2022-03-18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6E6D6FE-9682-4F13-800C-44AA64D99A7B}" type="slidenum">
              <a:rPr lang="sv-SE" smtClean="0"/>
              <a:t>‹#›</a:t>
            </a:fld>
            <a:endParaRPr lang="sv-SE"/>
          </a:p>
        </p:txBody>
      </p:sp>
    </p:spTree>
    <p:extLst>
      <p:ext uri="{BB962C8B-B14F-4D97-AF65-F5344CB8AC3E}">
        <p14:creationId xmlns:p14="http://schemas.microsoft.com/office/powerpoint/2010/main" val="310731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smtClean="0"/>
              <a:t>Klicka här för att ändra format</a:t>
            </a:r>
            <a:endParaRPr lang="sv-SE"/>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Redigera format för bakgrundstext</a:t>
            </a:r>
          </a:p>
        </p:txBody>
      </p:sp>
      <p:sp>
        <p:nvSpPr>
          <p:cNvPr id="4" name="Platshållare för datum 3"/>
          <p:cNvSpPr>
            <a:spLocks noGrp="1"/>
          </p:cNvSpPr>
          <p:nvPr>
            <p:ph type="dt" sz="half" idx="10"/>
          </p:nvPr>
        </p:nvSpPr>
        <p:spPr/>
        <p:txBody>
          <a:bodyPr/>
          <a:lstStyle/>
          <a:p>
            <a:fld id="{8764882A-D06E-4CD5-B89C-34E8BD908A2B}" type="datetimeFigureOut">
              <a:rPr lang="sv-SE" smtClean="0"/>
              <a:t>2022-03-18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6E6D6FE-9682-4F13-800C-44AA64D99A7B}" type="slidenum">
              <a:rPr lang="sv-SE" smtClean="0"/>
              <a:t>‹#›</a:t>
            </a:fld>
            <a:endParaRPr lang="sv-SE"/>
          </a:p>
        </p:txBody>
      </p:sp>
    </p:spTree>
    <p:extLst>
      <p:ext uri="{BB962C8B-B14F-4D97-AF65-F5344CB8AC3E}">
        <p14:creationId xmlns:p14="http://schemas.microsoft.com/office/powerpoint/2010/main" val="4059331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838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6172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8764882A-D06E-4CD5-B89C-34E8BD908A2B}" type="datetimeFigureOut">
              <a:rPr lang="sv-SE" smtClean="0"/>
              <a:t>2022-03-18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F6E6D6FE-9682-4F13-800C-44AA64D99A7B}" type="slidenum">
              <a:rPr lang="sv-SE" smtClean="0"/>
              <a:t>‹#›</a:t>
            </a:fld>
            <a:endParaRPr lang="sv-SE"/>
          </a:p>
        </p:txBody>
      </p:sp>
    </p:spTree>
    <p:extLst>
      <p:ext uri="{BB962C8B-B14F-4D97-AF65-F5344CB8AC3E}">
        <p14:creationId xmlns:p14="http://schemas.microsoft.com/office/powerpoint/2010/main" val="366347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smtClean="0"/>
              <a:t>Klicka här för att ändra format</a:t>
            </a:r>
            <a:endParaRPr lang="sv-SE"/>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4" name="Platshållare för innehåll 3"/>
          <p:cNvSpPr>
            <a:spLocks noGrp="1"/>
          </p:cNvSpPr>
          <p:nvPr>
            <p:ph sz="half" idx="2"/>
          </p:nvPr>
        </p:nvSpPr>
        <p:spPr>
          <a:xfrm>
            <a:off x="839788" y="2505075"/>
            <a:ext cx="5157787"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8764882A-D06E-4CD5-B89C-34E8BD908A2B}" type="datetimeFigureOut">
              <a:rPr lang="sv-SE" smtClean="0"/>
              <a:t>2022-03-18</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F6E6D6FE-9682-4F13-800C-44AA64D99A7B}" type="slidenum">
              <a:rPr lang="sv-SE" smtClean="0"/>
              <a:t>‹#›</a:t>
            </a:fld>
            <a:endParaRPr lang="sv-SE"/>
          </a:p>
        </p:txBody>
      </p:sp>
    </p:spTree>
    <p:extLst>
      <p:ext uri="{BB962C8B-B14F-4D97-AF65-F5344CB8AC3E}">
        <p14:creationId xmlns:p14="http://schemas.microsoft.com/office/powerpoint/2010/main" val="1335961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8764882A-D06E-4CD5-B89C-34E8BD908A2B}" type="datetimeFigureOut">
              <a:rPr lang="sv-SE" smtClean="0"/>
              <a:t>2022-03-18</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F6E6D6FE-9682-4F13-800C-44AA64D99A7B}" type="slidenum">
              <a:rPr lang="sv-SE" smtClean="0"/>
              <a:t>‹#›</a:t>
            </a:fld>
            <a:endParaRPr lang="sv-SE"/>
          </a:p>
        </p:txBody>
      </p:sp>
    </p:spTree>
    <p:extLst>
      <p:ext uri="{BB962C8B-B14F-4D97-AF65-F5344CB8AC3E}">
        <p14:creationId xmlns:p14="http://schemas.microsoft.com/office/powerpoint/2010/main" val="2137265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8764882A-D06E-4CD5-B89C-34E8BD908A2B}" type="datetimeFigureOut">
              <a:rPr lang="sv-SE" smtClean="0"/>
              <a:t>2022-03-18</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F6E6D6FE-9682-4F13-800C-44AA64D99A7B}" type="slidenum">
              <a:rPr lang="sv-SE" smtClean="0"/>
              <a:t>‹#›</a:t>
            </a:fld>
            <a:endParaRPr lang="sv-SE"/>
          </a:p>
        </p:txBody>
      </p:sp>
    </p:spTree>
    <p:extLst>
      <p:ext uri="{BB962C8B-B14F-4D97-AF65-F5344CB8AC3E}">
        <p14:creationId xmlns:p14="http://schemas.microsoft.com/office/powerpoint/2010/main" val="63189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8764882A-D06E-4CD5-B89C-34E8BD908A2B}" type="datetimeFigureOut">
              <a:rPr lang="sv-SE" smtClean="0"/>
              <a:t>2022-03-18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F6E6D6FE-9682-4F13-800C-44AA64D99A7B}" type="slidenum">
              <a:rPr lang="sv-SE" smtClean="0"/>
              <a:t>‹#›</a:t>
            </a:fld>
            <a:endParaRPr lang="sv-SE"/>
          </a:p>
        </p:txBody>
      </p:sp>
    </p:spTree>
    <p:extLst>
      <p:ext uri="{BB962C8B-B14F-4D97-AF65-F5344CB8AC3E}">
        <p14:creationId xmlns:p14="http://schemas.microsoft.com/office/powerpoint/2010/main" val="1948429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8764882A-D06E-4CD5-B89C-34E8BD908A2B}" type="datetimeFigureOut">
              <a:rPr lang="sv-SE" smtClean="0"/>
              <a:t>2022-03-18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F6E6D6FE-9682-4F13-800C-44AA64D99A7B}" type="slidenum">
              <a:rPr lang="sv-SE" smtClean="0"/>
              <a:t>‹#›</a:t>
            </a:fld>
            <a:endParaRPr lang="sv-SE"/>
          </a:p>
        </p:txBody>
      </p:sp>
    </p:spTree>
    <p:extLst>
      <p:ext uri="{BB962C8B-B14F-4D97-AF65-F5344CB8AC3E}">
        <p14:creationId xmlns:p14="http://schemas.microsoft.com/office/powerpoint/2010/main" val="2494117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64882A-D06E-4CD5-B89C-34E8BD908A2B}" type="datetimeFigureOut">
              <a:rPr lang="sv-SE" smtClean="0"/>
              <a:t>2022-03-18</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E6D6FE-9682-4F13-800C-44AA64D99A7B}" type="slidenum">
              <a:rPr lang="sv-SE" smtClean="0"/>
              <a:t>‹#›</a:t>
            </a:fld>
            <a:endParaRPr lang="sv-SE"/>
          </a:p>
        </p:txBody>
      </p:sp>
    </p:spTree>
    <p:extLst>
      <p:ext uri="{BB962C8B-B14F-4D97-AF65-F5344CB8AC3E}">
        <p14:creationId xmlns:p14="http://schemas.microsoft.com/office/powerpoint/2010/main" val="34541708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hyperlink" Target="mailto:PRRC@regiongavleborg.se" TargetMode="External"/><Relationship Id="rId2" Type="http://schemas.openxmlformats.org/officeDocument/2006/relationships/notesSlide" Target="../notesSlides/notesSlide11.xml"/><Relationship Id="rId1" Type="http://schemas.openxmlformats.org/officeDocument/2006/relationships/slideLayout" Target="../slideLayouts/slideLayout12.xml"/><Relationship Id="rId5" Type="http://schemas.openxmlformats.org/officeDocument/2006/relationships/hyperlink" Target="https://www.regiongavleborg.se/mdrivdr" TargetMode="External"/><Relationship Id="rId4" Type="http://schemas.openxmlformats.org/officeDocument/2006/relationships/hyperlink" Target="mailto:christian.stuart@regiongavleborg.se"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p:cNvPicPr>
            <a:picLocks noChangeAspect="1"/>
          </p:cNvPicPr>
          <p:nvPr/>
        </p:nvPicPr>
        <p:blipFill rotWithShape="1">
          <a:blip r:embed="rId3" cstate="print">
            <a:extLst>
              <a:ext uri="{28A0092B-C50C-407E-A947-70E740481C1C}">
                <a14:useLocalDpi xmlns:a14="http://schemas.microsoft.com/office/drawing/2010/main" val="0"/>
              </a:ext>
            </a:extLst>
          </a:blip>
          <a:srcRect l="6739" t="57350" r="35972"/>
          <a:stretch/>
        </p:blipFill>
        <p:spPr>
          <a:xfrm>
            <a:off x="0" y="2204864"/>
            <a:ext cx="12192000" cy="5378728"/>
          </a:xfrm>
          <a:prstGeom prst="rect">
            <a:avLst/>
          </a:prstGeom>
        </p:spPr>
      </p:pic>
      <p:sp>
        <p:nvSpPr>
          <p:cNvPr id="13" name="Underrubrik 12"/>
          <p:cNvSpPr>
            <a:spLocks noGrp="1"/>
          </p:cNvSpPr>
          <p:nvPr>
            <p:ph type="subTitle" idx="1"/>
          </p:nvPr>
        </p:nvSpPr>
        <p:spPr>
          <a:xfrm>
            <a:off x="695323" y="2600660"/>
            <a:ext cx="10801351" cy="593895"/>
          </a:xfrm>
        </p:spPr>
        <p:txBody>
          <a:bodyPr/>
          <a:lstStyle/>
          <a:p>
            <a:r>
              <a:rPr lang="sv-SE" dirty="0" smtClean="0"/>
              <a:t>”Nytt </a:t>
            </a:r>
            <a:r>
              <a:rPr lang="sv-SE" dirty="0"/>
              <a:t>medicintekniskt </a:t>
            </a:r>
            <a:r>
              <a:rPr lang="sv-SE" dirty="0" smtClean="0"/>
              <a:t>regelverk”</a:t>
            </a:r>
            <a:endParaRPr lang="sv-SE" dirty="0"/>
          </a:p>
        </p:txBody>
      </p:sp>
      <p:sp>
        <p:nvSpPr>
          <p:cNvPr id="12" name="Rubrik 11"/>
          <p:cNvSpPr>
            <a:spLocks noGrp="1"/>
          </p:cNvSpPr>
          <p:nvPr>
            <p:ph type="ctrTitle"/>
          </p:nvPr>
        </p:nvSpPr>
        <p:spPr>
          <a:xfrm>
            <a:off x="695324" y="1160660"/>
            <a:ext cx="10801351" cy="1440000"/>
          </a:xfrm>
        </p:spPr>
        <p:txBody>
          <a:bodyPr>
            <a:normAutofit/>
          </a:bodyPr>
          <a:lstStyle/>
          <a:p>
            <a:r>
              <a:rPr lang="sv-SE" sz="4400" dirty="0"/>
              <a:t>MDR och </a:t>
            </a:r>
            <a:r>
              <a:rPr lang="sv-SE" sz="4400" dirty="0" smtClean="0"/>
              <a:t>IVDR i Gävleborg</a:t>
            </a:r>
            <a:endParaRPr lang="sv-SE" sz="4400" dirty="0"/>
          </a:p>
        </p:txBody>
      </p:sp>
      <p:sp>
        <p:nvSpPr>
          <p:cNvPr id="3" name="Rektangel 2"/>
          <p:cNvSpPr/>
          <p:nvPr/>
        </p:nvSpPr>
        <p:spPr>
          <a:xfrm>
            <a:off x="3287688" y="6165304"/>
            <a:ext cx="8496944"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v-SE" dirty="0" smtClean="0"/>
              <a:t>Info- och APT-material</a:t>
            </a:r>
            <a:endParaRPr lang="sv-SE" dirty="0"/>
          </a:p>
        </p:txBody>
      </p:sp>
    </p:spTree>
    <p:extLst>
      <p:ext uri="{BB962C8B-B14F-4D97-AF65-F5344CB8AC3E}">
        <p14:creationId xmlns:p14="http://schemas.microsoft.com/office/powerpoint/2010/main" val="23873402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rubrik 1"/>
          <p:cNvSpPr>
            <a:spLocks noGrp="1"/>
          </p:cNvSpPr>
          <p:nvPr>
            <p:ph type="subTitle" idx="1"/>
          </p:nvPr>
        </p:nvSpPr>
        <p:spPr>
          <a:xfrm>
            <a:off x="723382" y="2780928"/>
            <a:ext cx="10801351" cy="3312280"/>
          </a:xfrm>
        </p:spPr>
        <p:txBody>
          <a:bodyPr>
            <a:normAutofit/>
          </a:bodyPr>
          <a:lstStyle/>
          <a:p>
            <a:pPr marL="342900" indent="-342900">
              <a:buFont typeface="Arial" panose="020B0604020202020204" pitchFamily="34" charset="0"/>
              <a:buChar char="•"/>
            </a:pPr>
            <a:r>
              <a:rPr lang="sv-SE" dirty="0"/>
              <a:t>Det kommer </a:t>
            </a:r>
            <a:r>
              <a:rPr lang="sv-SE" dirty="0" smtClean="0"/>
              <a:t>att </a:t>
            </a:r>
            <a:r>
              <a:rPr lang="sv-SE" dirty="0"/>
              <a:t>finnas en grundutbildning tillgänglig på </a:t>
            </a:r>
            <a:r>
              <a:rPr lang="sv-SE" dirty="0" smtClean="0"/>
              <a:t>Kompetensportalen </a:t>
            </a:r>
            <a:r>
              <a:rPr lang="sv-SE" dirty="0"/>
              <a:t>för samtliga medarbetare</a:t>
            </a:r>
            <a:r>
              <a:rPr lang="sv-SE" dirty="0" smtClean="0"/>
              <a:t>. När utbildningen är klar att genomföras kommuniceras detta bland annat på </a:t>
            </a:r>
            <a:r>
              <a:rPr lang="sv-SE" dirty="0" err="1" smtClean="0"/>
              <a:t>Plexus</a:t>
            </a:r>
            <a:r>
              <a:rPr lang="sv-SE" dirty="0" smtClean="0"/>
              <a:t> och samverkanswebben.</a:t>
            </a:r>
            <a:endParaRPr lang="sv-SE" dirty="0"/>
          </a:p>
          <a:p>
            <a:pPr marL="342900" indent="-342900">
              <a:buFont typeface="Arial" panose="020B0604020202020204" pitchFamily="34" charset="0"/>
              <a:buChar char="•"/>
            </a:pPr>
            <a:r>
              <a:rPr lang="sv-SE" dirty="0" smtClean="0"/>
              <a:t>Därefter följer fördjupningsutbildning för de som arbetar med egentillverkning och specialanpassning. </a:t>
            </a:r>
            <a:r>
              <a:rPr lang="sv-SE" sz="2000" dirty="0"/>
              <a:t/>
            </a:r>
            <a:br>
              <a:rPr lang="sv-SE" sz="2000" dirty="0"/>
            </a:br>
            <a:endParaRPr lang="sv-SE" dirty="0"/>
          </a:p>
        </p:txBody>
      </p:sp>
      <p:sp>
        <p:nvSpPr>
          <p:cNvPr id="3" name="Rubrik 2"/>
          <p:cNvSpPr>
            <a:spLocks noGrp="1"/>
          </p:cNvSpPr>
          <p:nvPr>
            <p:ph type="ctrTitle"/>
          </p:nvPr>
        </p:nvSpPr>
        <p:spPr>
          <a:xfrm>
            <a:off x="720001" y="1052736"/>
            <a:ext cx="10801351" cy="1440000"/>
          </a:xfrm>
        </p:spPr>
        <p:txBody>
          <a:bodyPr>
            <a:normAutofit/>
          </a:bodyPr>
          <a:lstStyle/>
          <a:p>
            <a:r>
              <a:rPr lang="sv-SE" sz="4400" dirty="0" smtClean="0"/>
              <a:t>Vad </a:t>
            </a:r>
            <a:r>
              <a:rPr lang="sv-SE" sz="4400" dirty="0"/>
              <a:t>händer under </a:t>
            </a:r>
            <a:r>
              <a:rPr lang="sv-SE" sz="4400" dirty="0" smtClean="0"/>
              <a:t>mars och april månad? </a:t>
            </a:r>
            <a:endParaRPr lang="sv-SE" sz="4400" dirty="0"/>
          </a:p>
        </p:txBody>
      </p:sp>
    </p:spTree>
    <p:extLst>
      <p:ext uri="{BB962C8B-B14F-4D97-AF65-F5344CB8AC3E}">
        <p14:creationId xmlns:p14="http://schemas.microsoft.com/office/powerpoint/2010/main" val="29399325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rubrik 1"/>
          <p:cNvSpPr>
            <a:spLocks noGrp="1"/>
          </p:cNvSpPr>
          <p:nvPr>
            <p:ph type="subTitle" idx="1"/>
          </p:nvPr>
        </p:nvSpPr>
        <p:spPr>
          <a:xfrm>
            <a:off x="723382" y="2780928"/>
            <a:ext cx="10801351" cy="3312280"/>
          </a:xfrm>
        </p:spPr>
        <p:txBody>
          <a:bodyPr>
            <a:normAutofit/>
          </a:bodyPr>
          <a:lstStyle/>
          <a:p>
            <a:r>
              <a:rPr lang="sv-SE" b="1" dirty="0"/>
              <a:t>Har du frågor som rör regelverket?</a:t>
            </a:r>
          </a:p>
          <a:p>
            <a:pPr marL="342900" indent="-342900">
              <a:buFont typeface="Arial" panose="020B0604020202020204" pitchFamily="34" charset="0"/>
              <a:buChar char="•"/>
            </a:pPr>
            <a:r>
              <a:rPr lang="sv-SE" dirty="0"/>
              <a:t>Anders Blix, </a:t>
            </a:r>
            <a:r>
              <a:rPr lang="sv-SE" dirty="0" smtClean="0"/>
              <a:t>regulatorisk ansvarig, </a:t>
            </a:r>
            <a:r>
              <a:rPr lang="sv-SE" u="sng" dirty="0">
                <a:solidFill>
                  <a:srgbClr val="FF0000"/>
                </a:solidFill>
                <a:hlinkClick r:id="rId3"/>
              </a:rPr>
              <a:t>PRRC@regiongavleborg.se</a:t>
            </a:r>
            <a:endParaRPr lang="sv-SE" dirty="0">
              <a:solidFill>
                <a:srgbClr val="FF0000"/>
              </a:solidFill>
            </a:endParaRPr>
          </a:p>
          <a:p>
            <a:pPr marL="342900" indent="-342900">
              <a:buFont typeface="Arial" panose="020B0604020202020204" pitchFamily="34" charset="0"/>
              <a:buChar char="•"/>
            </a:pPr>
            <a:r>
              <a:rPr lang="sv-SE" dirty="0"/>
              <a:t>Christian Stuart, projektledare, </a:t>
            </a:r>
            <a:r>
              <a:rPr lang="sv-SE" u="sng" dirty="0" smtClean="0">
                <a:solidFill>
                  <a:srgbClr val="FF0000"/>
                </a:solidFill>
                <a:hlinkClick r:id="rId4"/>
              </a:rPr>
              <a:t>christian.stuart@regiongavleborg.se</a:t>
            </a:r>
            <a:endParaRPr lang="sv-SE" u="sng" dirty="0" smtClean="0">
              <a:solidFill>
                <a:srgbClr val="FF0000"/>
              </a:solidFill>
            </a:endParaRPr>
          </a:p>
          <a:p>
            <a:endParaRPr lang="sv-SE" u="sng" dirty="0" smtClean="0">
              <a:solidFill>
                <a:srgbClr val="FF0000"/>
              </a:solidFill>
            </a:endParaRPr>
          </a:p>
          <a:p>
            <a:r>
              <a:rPr lang="sv-SE" b="1" dirty="0" smtClean="0"/>
              <a:t>Vill du veta mer? Besök samverkanswebben där det finns samlad information</a:t>
            </a:r>
          </a:p>
          <a:p>
            <a:pPr marL="342900" indent="-342900">
              <a:buFont typeface="Arial" panose="020B0604020202020204" pitchFamily="34" charset="0"/>
              <a:buChar char="•"/>
            </a:pPr>
            <a:r>
              <a:rPr lang="sv-SE" dirty="0" smtClean="0">
                <a:hlinkClick r:id="rId5"/>
              </a:rPr>
              <a:t>https://www.regiongavleborg.se/mdrivdr</a:t>
            </a:r>
            <a:endParaRPr lang="sv-SE" dirty="0" smtClean="0"/>
          </a:p>
          <a:p>
            <a:endParaRPr lang="sv-SE" dirty="0"/>
          </a:p>
          <a:p>
            <a:endParaRPr lang="sv-SE" dirty="0" smtClean="0"/>
          </a:p>
        </p:txBody>
      </p:sp>
      <p:sp>
        <p:nvSpPr>
          <p:cNvPr id="3" name="Rubrik 2"/>
          <p:cNvSpPr>
            <a:spLocks noGrp="1"/>
          </p:cNvSpPr>
          <p:nvPr>
            <p:ph type="ctrTitle"/>
          </p:nvPr>
        </p:nvSpPr>
        <p:spPr>
          <a:xfrm>
            <a:off x="720001" y="1052736"/>
            <a:ext cx="10801351" cy="1440000"/>
          </a:xfrm>
        </p:spPr>
        <p:txBody>
          <a:bodyPr>
            <a:normAutofit/>
          </a:bodyPr>
          <a:lstStyle/>
          <a:p>
            <a:r>
              <a:rPr lang="sv-SE" sz="4400" dirty="0" smtClean="0"/>
              <a:t>Kontakt och fördjupad information</a:t>
            </a:r>
            <a:endParaRPr lang="sv-SE" sz="4400" dirty="0"/>
          </a:p>
        </p:txBody>
      </p:sp>
    </p:spTree>
    <p:extLst>
      <p:ext uri="{BB962C8B-B14F-4D97-AF65-F5344CB8AC3E}">
        <p14:creationId xmlns:p14="http://schemas.microsoft.com/office/powerpoint/2010/main" val="13137301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rubrik 1"/>
          <p:cNvSpPr>
            <a:spLocks noGrp="1"/>
          </p:cNvSpPr>
          <p:nvPr>
            <p:ph type="subTitle" idx="1"/>
          </p:nvPr>
        </p:nvSpPr>
        <p:spPr>
          <a:xfrm>
            <a:off x="723382" y="2780928"/>
            <a:ext cx="10801351" cy="3312280"/>
          </a:xfrm>
        </p:spPr>
        <p:txBody>
          <a:bodyPr>
            <a:normAutofit/>
          </a:bodyPr>
          <a:lstStyle/>
          <a:p>
            <a:pPr marL="342900" indent="-342900">
              <a:buFont typeface="Arial" panose="020B0604020202020204" pitchFamily="34" charset="0"/>
              <a:buChar char="•"/>
            </a:pPr>
            <a:r>
              <a:rPr lang="sv-SE" dirty="0" smtClean="0"/>
              <a:t>Nya </a:t>
            </a:r>
            <a:r>
              <a:rPr lang="sv-SE" dirty="0"/>
              <a:t>förordningar för </a:t>
            </a:r>
            <a:r>
              <a:rPr lang="sv-SE" dirty="0" smtClean="0"/>
              <a:t>medicinsktekniska </a:t>
            </a:r>
            <a:r>
              <a:rPr lang="sv-SE" dirty="0"/>
              <a:t>produkter (MDR) började gälla den 26 maj </a:t>
            </a:r>
            <a:r>
              <a:rPr lang="sv-SE" dirty="0" smtClean="0"/>
              <a:t>2021.</a:t>
            </a:r>
          </a:p>
          <a:p>
            <a:pPr marL="342900" indent="-342900">
              <a:buFont typeface="Arial" panose="020B0604020202020204" pitchFamily="34" charset="0"/>
              <a:buChar char="•"/>
            </a:pPr>
            <a:r>
              <a:rPr lang="sv-SE" dirty="0" smtClean="0"/>
              <a:t>Nya </a:t>
            </a:r>
            <a:r>
              <a:rPr lang="sv-SE" dirty="0"/>
              <a:t>förordningar </a:t>
            </a:r>
            <a:r>
              <a:rPr lang="sv-SE" dirty="0" smtClean="0"/>
              <a:t>för</a:t>
            </a:r>
            <a:r>
              <a:rPr lang="sv-SE" dirty="0"/>
              <a:t> </a:t>
            </a:r>
            <a:r>
              <a:rPr lang="sv-SE" dirty="0" smtClean="0"/>
              <a:t>IVDR </a:t>
            </a:r>
            <a:r>
              <a:rPr lang="sv-SE" dirty="0"/>
              <a:t>börjar tillämpas den 26 maj </a:t>
            </a:r>
            <a:r>
              <a:rPr lang="sv-SE" dirty="0" smtClean="0"/>
              <a:t>2022.</a:t>
            </a:r>
            <a:r>
              <a:rPr lang="sv-SE" sz="2000" dirty="0"/>
              <a:t/>
            </a:r>
            <a:br>
              <a:rPr lang="sv-SE" sz="2000" dirty="0"/>
            </a:br>
            <a:endParaRPr lang="sv-SE" dirty="0"/>
          </a:p>
        </p:txBody>
      </p:sp>
      <p:sp>
        <p:nvSpPr>
          <p:cNvPr id="3" name="Rubrik 2"/>
          <p:cNvSpPr>
            <a:spLocks noGrp="1"/>
          </p:cNvSpPr>
          <p:nvPr>
            <p:ph type="ctrTitle"/>
          </p:nvPr>
        </p:nvSpPr>
        <p:spPr>
          <a:xfrm>
            <a:off x="720001" y="1052736"/>
            <a:ext cx="10801351" cy="1440000"/>
          </a:xfrm>
        </p:spPr>
        <p:txBody>
          <a:bodyPr>
            <a:normAutofit/>
          </a:bodyPr>
          <a:lstStyle/>
          <a:p>
            <a:r>
              <a:rPr lang="sv-SE" sz="4400" dirty="0" smtClean="0"/>
              <a:t>Nya förordningar kräver anpassningar</a:t>
            </a:r>
            <a:endParaRPr lang="sv-SE" sz="4400" dirty="0"/>
          </a:p>
        </p:txBody>
      </p:sp>
    </p:spTree>
    <p:extLst>
      <p:ext uri="{BB962C8B-B14F-4D97-AF65-F5344CB8AC3E}">
        <p14:creationId xmlns:p14="http://schemas.microsoft.com/office/powerpoint/2010/main" val="20803992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rubrik 1"/>
          <p:cNvSpPr>
            <a:spLocks noGrp="1"/>
          </p:cNvSpPr>
          <p:nvPr>
            <p:ph type="subTitle" idx="1"/>
          </p:nvPr>
        </p:nvSpPr>
        <p:spPr>
          <a:xfrm>
            <a:off x="723382" y="2780928"/>
            <a:ext cx="10801351" cy="3312280"/>
          </a:xfrm>
        </p:spPr>
        <p:txBody>
          <a:bodyPr>
            <a:normAutofit/>
          </a:bodyPr>
          <a:lstStyle/>
          <a:p>
            <a:pPr marL="342900" indent="-342900">
              <a:buFont typeface="Arial" panose="020B0604020202020204" pitchFamily="34" charset="0"/>
              <a:buChar char="•"/>
            </a:pPr>
            <a:r>
              <a:rPr lang="sv-SE" dirty="0"/>
              <a:t>Förordningarna har en historik i beslut som är fattade i EU-parlamentet.</a:t>
            </a:r>
          </a:p>
          <a:p>
            <a:pPr marL="342900" indent="-342900">
              <a:buFont typeface="Arial" panose="020B0604020202020204" pitchFamily="34" charset="0"/>
              <a:buChar char="•"/>
            </a:pPr>
            <a:r>
              <a:rPr lang="sv-SE" dirty="0"/>
              <a:t>Alla EU-stater måste förhålla sig till </a:t>
            </a:r>
            <a:r>
              <a:rPr lang="sv-SE" dirty="0" smtClean="0"/>
              <a:t>förordningarna.</a:t>
            </a:r>
            <a:endParaRPr lang="sv-SE" dirty="0"/>
          </a:p>
          <a:p>
            <a:pPr marL="342900" indent="-342900">
              <a:buFont typeface="Arial" panose="020B0604020202020204" pitchFamily="34" charset="0"/>
              <a:buChar char="•"/>
            </a:pPr>
            <a:r>
              <a:rPr lang="sv-SE" dirty="0"/>
              <a:t>Syftet </a:t>
            </a:r>
            <a:r>
              <a:rPr lang="sv-SE" dirty="0" smtClean="0"/>
              <a:t>med </a:t>
            </a:r>
            <a:r>
              <a:rPr lang="sv-SE" dirty="0"/>
              <a:t>förordningarna är bland annat  att skapa ett starkt, transparent, hållbart och internationellt erkänt ramverk med förbättrad klinisk säkerhet inom EU</a:t>
            </a:r>
            <a:r>
              <a:rPr lang="sv-SE" dirty="0" smtClean="0"/>
              <a:t>.</a:t>
            </a:r>
            <a:r>
              <a:rPr lang="sv-SE" sz="2000" dirty="0"/>
              <a:t/>
            </a:r>
            <a:br>
              <a:rPr lang="sv-SE" sz="2000" dirty="0"/>
            </a:br>
            <a:endParaRPr lang="sv-SE" dirty="0"/>
          </a:p>
        </p:txBody>
      </p:sp>
      <p:sp>
        <p:nvSpPr>
          <p:cNvPr id="3" name="Rubrik 2"/>
          <p:cNvSpPr>
            <a:spLocks noGrp="1"/>
          </p:cNvSpPr>
          <p:nvPr>
            <p:ph type="ctrTitle"/>
          </p:nvPr>
        </p:nvSpPr>
        <p:spPr>
          <a:xfrm>
            <a:off x="720001" y="1052736"/>
            <a:ext cx="10801351" cy="1440000"/>
          </a:xfrm>
        </p:spPr>
        <p:txBody>
          <a:bodyPr>
            <a:normAutofit/>
          </a:bodyPr>
          <a:lstStyle/>
          <a:p>
            <a:r>
              <a:rPr lang="sv-SE" sz="4400" dirty="0" smtClean="0"/>
              <a:t>Bakgrund</a:t>
            </a:r>
            <a:endParaRPr lang="sv-SE" sz="4400" dirty="0"/>
          </a:p>
        </p:txBody>
      </p:sp>
    </p:spTree>
    <p:extLst>
      <p:ext uri="{BB962C8B-B14F-4D97-AF65-F5344CB8AC3E}">
        <p14:creationId xmlns:p14="http://schemas.microsoft.com/office/powerpoint/2010/main" val="3663582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rubrik 1"/>
          <p:cNvSpPr>
            <a:spLocks noGrp="1"/>
          </p:cNvSpPr>
          <p:nvPr>
            <p:ph type="subTitle" idx="1"/>
          </p:nvPr>
        </p:nvSpPr>
        <p:spPr>
          <a:xfrm>
            <a:off x="723382" y="2780928"/>
            <a:ext cx="10801351" cy="3312280"/>
          </a:xfrm>
        </p:spPr>
        <p:txBody>
          <a:bodyPr>
            <a:normAutofit/>
          </a:bodyPr>
          <a:lstStyle/>
          <a:p>
            <a:r>
              <a:rPr lang="sv-SE" dirty="0" smtClean="0"/>
              <a:t>Målgrupper är </a:t>
            </a:r>
            <a:r>
              <a:rPr lang="sv-SE" dirty="0"/>
              <a:t>Region Gävleborgs medarbetare </a:t>
            </a:r>
            <a:r>
              <a:rPr lang="sv-SE" dirty="0" smtClean="0"/>
              <a:t>som:</a:t>
            </a:r>
          </a:p>
          <a:p>
            <a:pPr marL="342900" indent="-342900">
              <a:buFont typeface="Arial" panose="020B0604020202020204" pitchFamily="34" charset="0"/>
              <a:buChar char="•"/>
            </a:pPr>
            <a:r>
              <a:rPr lang="sv-SE" dirty="0"/>
              <a:t>h</a:t>
            </a:r>
            <a:r>
              <a:rPr lang="sv-SE" dirty="0" smtClean="0"/>
              <a:t>anterar/använder medicinsktekniska </a:t>
            </a:r>
            <a:r>
              <a:rPr lang="sv-SE" dirty="0"/>
              <a:t>produkter (</a:t>
            </a:r>
            <a:r>
              <a:rPr lang="sv-SE" dirty="0" smtClean="0"/>
              <a:t>MTP),</a:t>
            </a:r>
          </a:p>
          <a:p>
            <a:pPr marL="342900" indent="-342900">
              <a:buFont typeface="Arial" panose="020B0604020202020204" pitchFamily="34" charset="0"/>
              <a:buChar char="•"/>
            </a:pPr>
            <a:r>
              <a:rPr lang="sv-SE" dirty="0" err="1" smtClean="0"/>
              <a:t>specialanpassar</a:t>
            </a:r>
            <a:r>
              <a:rPr lang="sv-SE" dirty="0" smtClean="0"/>
              <a:t> </a:t>
            </a:r>
            <a:r>
              <a:rPr lang="sv-SE" dirty="0"/>
              <a:t>eller </a:t>
            </a:r>
            <a:r>
              <a:rPr lang="sv-SE" dirty="0" err="1"/>
              <a:t>egentillverkar</a:t>
            </a:r>
            <a:r>
              <a:rPr lang="sv-SE" dirty="0"/>
              <a:t> </a:t>
            </a:r>
            <a:r>
              <a:rPr lang="sv-SE" dirty="0" smtClean="0"/>
              <a:t>MTP,</a:t>
            </a:r>
          </a:p>
          <a:p>
            <a:pPr marL="342900" indent="-342900">
              <a:buFont typeface="Arial" panose="020B0604020202020204" pitchFamily="34" charset="0"/>
              <a:buChar char="•"/>
            </a:pPr>
            <a:r>
              <a:rPr lang="sv-SE" dirty="0"/>
              <a:t>a</a:t>
            </a:r>
            <a:r>
              <a:rPr lang="sv-SE" dirty="0" smtClean="0"/>
              <a:t>nskaffar MTP,</a:t>
            </a:r>
          </a:p>
          <a:p>
            <a:pPr marL="342900" indent="-342900">
              <a:buFont typeface="Arial" panose="020B0604020202020204" pitchFamily="34" charset="0"/>
              <a:buChar char="•"/>
            </a:pPr>
            <a:r>
              <a:rPr lang="sv-SE" dirty="0" smtClean="0"/>
              <a:t>distribuerar MTP.</a:t>
            </a:r>
            <a:r>
              <a:rPr lang="sv-SE" sz="2000" dirty="0"/>
              <a:t/>
            </a:r>
            <a:br>
              <a:rPr lang="sv-SE" sz="2000" dirty="0"/>
            </a:br>
            <a:endParaRPr lang="sv-SE" dirty="0"/>
          </a:p>
        </p:txBody>
      </p:sp>
      <p:sp>
        <p:nvSpPr>
          <p:cNvPr id="3" name="Rubrik 2"/>
          <p:cNvSpPr>
            <a:spLocks noGrp="1"/>
          </p:cNvSpPr>
          <p:nvPr>
            <p:ph type="ctrTitle"/>
          </p:nvPr>
        </p:nvSpPr>
        <p:spPr>
          <a:xfrm>
            <a:off x="720001" y="1052736"/>
            <a:ext cx="10801351" cy="1440000"/>
          </a:xfrm>
        </p:spPr>
        <p:txBody>
          <a:bodyPr>
            <a:normAutofit/>
          </a:bodyPr>
          <a:lstStyle/>
          <a:p>
            <a:r>
              <a:rPr lang="sv-SE" sz="4400" dirty="0" smtClean="0"/>
              <a:t>Målgrupper</a:t>
            </a:r>
            <a:endParaRPr lang="sv-SE" sz="4400" dirty="0"/>
          </a:p>
        </p:txBody>
      </p:sp>
    </p:spTree>
    <p:extLst>
      <p:ext uri="{BB962C8B-B14F-4D97-AF65-F5344CB8AC3E}">
        <p14:creationId xmlns:p14="http://schemas.microsoft.com/office/powerpoint/2010/main" val="9877143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rubrik 1"/>
          <p:cNvSpPr>
            <a:spLocks noGrp="1"/>
          </p:cNvSpPr>
          <p:nvPr>
            <p:ph type="subTitle" idx="1"/>
          </p:nvPr>
        </p:nvSpPr>
        <p:spPr>
          <a:xfrm>
            <a:off x="723382" y="2780928"/>
            <a:ext cx="10801351" cy="3312280"/>
          </a:xfrm>
        </p:spPr>
        <p:txBody>
          <a:bodyPr>
            <a:normAutofit fontScale="92500" lnSpcReduction="10000"/>
          </a:bodyPr>
          <a:lstStyle/>
          <a:p>
            <a:pPr marL="342900" indent="-342900">
              <a:buFont typeface="Arial" panose="020B0604020202020204" pitchFamily="34" charset="0"/>
              <a:buChar char="•"/>
            </a:pPr>
            <a:r>
              <a:rPr lang="sv-SE" dirty="0" smtClean="0"/>
              <a:t>MDR </a:t>
            </a:r>
            <a:r>
              <a:rPr lang="sv-SE" dirty="0"/>
              <a:t>och IVDR är nya och förbättrade krav på hur medicintekniska produkter ska tillverkas, distribueras och användas för att få ett CE-godkännande, vilket ska leda till högre patientsäkerhet. </a:t>
            </a:r>
          </a:p>
          <a:p>
            <a:pPr marL="342900" indent="-342900">
              <a:buFont typeface="Arial" panose="020B0604020202020204" pitchFamily="34" charset="0"/>
              <a:buChar char="•"/>
            </a:pPr>
            <a:r>
              <a:rPr lang="sv-SE" dirty="0"/>
              <a:t>Produkterna ska vara spårbara och sökbara och tillverkarna ska följa upp hur de fungerar där de </a:t>
            </a:r>
            <a:r>
              <a:rPr lang="sv-SE" dirty="0" smtClean="0"/>
              <a:t>används.</a:t>
            </a:r>
          </a:p>
          <a:p>
            <a:pPr marL="342900" indent="-342900">
              <a:buFont typeface="Arial" panose="020B0604020202020204" pitchFamily="34" charset="0"/>
              <a:buChar char="•"/>
            </a:pPr>
            <a:r>
              <a:rPr lang="sv-SE" dirty="0" smtClean="0"/>
              <a:t>Vid </a:t>
            </a:r>
            <a:r>
              <a:rPr lang="sv-SE" dirty="0"/>
              <a:t>eventuella patientrisker </a:t>
            </a:r>
            <a:r>
              <a:rPr lang="sv-SE" dirty="0" smtClean="0"/>
              <a:t>med produkter av implantat riskklass III, ska </a:t>
            </a:r>
            <a:r>
              <a:rPr lang="sv-SE" dirty="0"/>
              <a:t>det vara möjligt att hitta de enskilda produkterna eller patienterna som kan vara berörda. </a:t>
            </a:r>
            <a:r>
              <a:rPr lang="sv-SE" dirty="0" smtClean="0"/>
              <a:t>Det innebär att Region Gävleborg ska </a:t>
            </a:r>
            <a:r>
              <a:rPr lang="sv-SE" dirty="0"/>
              <a:t>ha kontroll på var alla </a:t>
            </a:r>
            <a:r>
              <a:rPr lang="sv-SE" dirty="0" smtClean="0"/>
              <a:t>dessa medicinsktekniska </a:t>
            </a:r>
            <a:r>
              <a:rPr lang="sv-SE" dirty="0"/>
              <a:t>produkter befinner </a:t>
            </a:r>
            <a:r>
              <a:rPr lang="sv-SE" dirty="0" smtClean="0"/>
              <a:t>sig, oavsett </a:t>
            </a:r>
            <a:r>
              <a:rPr lang="sv-SE" dirty="0"/>
              <a:t>om en produkt </a:t>
            </a:r>
            <a:r>
              <a:rPr lang="sv-SE" dirty="0" smtClean="0"/>
              <a:t>”ligger </a:t>
            </a:r>
            <a:r>
              <a:rPr lang="sv-SE" dirty="0"/>
              <a:t>på </a:t>
            </a:r>
            <a:r>
              <a:rPr lang="sv-SE" dirty="0" smtClean="0"/>
              <a:t>hyllan” </a:t>
            </a:r>
            <a:r>
              <a:rPr lang="sv-SE" dirty="0"/>
              <a:t>eller om </a:t>
            </a:r>
            <a:r>
              <a:rPr lang="sv-SE" dirty="0" smtClean="0"/>
              <a:t>den </a:t>
            </a:r>
            <a:r>
              <a:rPr lang="sv-SE" dirty="0"/>
              <a:t>tillförts en </a:t>
            </a:r>
            <a:r>
              <a:rPr lang="sv-SE" dirty="0" smtClean="0"/>
              <a:t>patient. Framöver kommer troligtvis samma krav även gälla produkter med lägre riskklass.</a:t>
            </a:r>
            <a:r>
              <a:rPr lang="sv-SE" sz="2000" dirty="0"/>
              <a:t/>
            </a:r>
            <a:br>
              <a:rPr lang="sv-SE" sz="2000" dirty="0"/>
            </a:br>
            <a:endParaRPr lang="sv-SE" dirty="0"/>
          </a:p>
        </p:txBody>
      </p:sp>
      <p:sp>
        <p:nvSpPr>
          <p:cNvPr id="3" name="Rubrik 2"/>
          <p:cNvSpPr>
            <a:spLocks noGrp="1"/>
          </p:cNvSpPr>
          <p:nvPr>
            <p:ph type="ctrTitle"/>
          </p:nvPr>
        </p:nvSpPr>
        <p:spPr>
          <a:xfrm>
            <a:off x="720001" y="1052736"/>
            <a:ext cx="10801351" cy="1440000"/>
          </a:xfrm>
        </p:spPr>
        <p:txBody>
          <a:bodyPr>
            <a:normAutofit/>
          </a:bodyPr>
          <a:lstStyle/>
          <a:p>
            <a:r>
              <a:rPr lang="sv-SE" sz="4400" dirty="0"/>
              <a:t>Vad innebär </a:t>
            </a:r>
            <a:r>
              <a:rPr lang="sv-SE" sz="4400" dirty="0" smtClean="0"/>
              <a:t>förordningarna? </a:t>
            </a:r>
            <a:r>
              <a:rPr lang="sv-SE" sz="2000" dirty="0" smtClean="0"/>
              <a:t>(1/2) </a:t>
            </a:r>
            <a:endParaRPr lang="sv-SE" sz="2000" dirty="0"/>
          </a:p>
        </p:txBody>
      </p:sp>
    </p:spTree>
    <p:extLst>
      <p:ext uri="{BB962C8B-B14F-4D97-AF65-F5344CB8AC3E}">
        <p14:creationId xmlns:p14="http://schemas.microsoft.com/office/powerpoint/2010/main" val="32830132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rubrik 1"/>
          <p:cNvSpPr>
            <a:spLocks noGrp="1"/>
          </p:cNvSpPr>
          <p:nvPr>
            <p:ph type="subTitle" idx="1"/>
          </p:nvPr>
        </p:nvSpPr>
        <p:spPr>
          <a:xfrm>
            <a:off x="723382" y="2780928"/>
            <a:ext cx="10801351" cy="3312280"/>
          </a:xfrm>
        </p:spPr>
        <p:txBody>
          <a:bodyPr>
            <a:normAutofit/>
          </a:bodyPr>
          <a:lstStyle/>
          <a:p>
            <a:r>
              <a:rPr lang="sv-SE" dirty="0" smtClean="0"/>
              <a:t>En vårdgivare som sysslar med specialanpassning eller egentillverkning måste: </a:t>
            </a:r>
          </a:p>
          <a:p>
            <a:pPr marL="342900" indent="-342900">
              <a:buFont typeface="Arial" panose="020B0604020202020204" pitchFamily="34" charset="0"/>
              <a:buChar char="•"/>
            </a:pPr>
            <a:r>
              <a:rPr lang="sv-SE" dirty="0" smtClean="0"/>
              <a:t>rapportera in detta till Läkemedelsverket respektive Inspektionen för vård och omsorg,</a:t>
            </a:r>
          </a:p>
          <a:p>
            <a:pPr marL="342900" indent="-342900">
              <a:buFont typeface="Arial" panose="020B0604020202020204" pitchFamily="34" charset="0"/>
              <a:buChar char="•"/>
            </a:pPr>
            <a:r>
              <a:rPr lang="sv-SE" dirty="0" smtClean="0"/>
              <a:t>ha ett lämpligt kvalitetsledningssystem.</a:t>
            </a:r>
          </a:p>
          <a:p>
            <a:endParaRPr lang="sv-SE" dirty="0" smtClean="0">
              <a:solidFill>
                <a:srgbClr val="FF0000"/>
              </a:solidFill>
            </a:endParaRPr>
          </a:p>
          <a:p>
            <a:pPr lvl="1"/>
            <a:endParaRPr lang="sv-SE" dirty="0">
              <a:solidFill>
                <a:srgbClr val="FF0000"/>
              </a:solidFill>
            </a:endParaRPr>
          </a:p>
        </p:txBody>
      </p:sp>
      <p:sp>
        <p:nvSpPr>
          <p:cNvPr id="3" name="Rubrik 2"/>
          <p:cNvSpPr>
            <a:spLocks noGrp="1"/>
          </p:cNvSpPr>
          <p:nvPr>
            <p:ph type="ctrTitle"/>
          </p:nvPr>
        </p:nvSpPr>
        <p:spPr>
          <a:xfrm>
            <a:off x="720001" y="1052736"/>
            <a:ext cx="10801351" cy="1440000"/>
          </a:xfrm>
        </p:spPr>
        <p:txBody>
          <a:bodyPr>
            <a:normAutofit/>
          </a:bodyPr>
          <a:lstStyle/>
          <a:p>
            <a:r>
              <a:rPr lang="sv-SE" sz="4400" dirty="0"/>
              <a:t>Vad innebär </a:t>
            </a:r>
            <a:r>
              <a:rPr lang="sv-SE" sz="4400" dirty="0" smtClean="0"/>
              <a:t>förordningarna</a:t>
            </a:r>
            <a:r>
              <a:rPr lang="sv-SE" sz="4400" dirty="0"/>
              <a:t>? </a:t>
            </a:r>
            <a:r>
              <a:rPr lang="sv-SE" sz="2000" dirty="0" smtClean="0"/>
              <a:t>(2/2</a:t>
            </a:r>
            <a:r>
              <a:rPr lang="sv-SE" sz="2000" dirty="0"/>
              <a:t>) </a:t>
            </a:r>
          </a:p>
        </p:txBody>
      </p:sp>
    </p:spTree>
    <p:extLst>
      <p:ext uri="{BB962C8B-B14F-4D97-AF65-F5344CB8AC3E}">
        <p14:creationId xmlns:p14="http://schemas.microsoft.com/office/powerpoint/2010/main" val="27039552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rubrik 1"/>
          <p:cNvSpPr>
            <a:spLocks noGrp="1"/>
          </p:cNvSpPr>
          <p:nvPr>
            <p:ph type="subTitle" idx="1"/>
          </p:nvPr>
        </p:nvSpPr>
        <p:spPr>
          <a:xfrm>
            <a:off x="723382" y="2780928"/>
            <a:ext cx="10801351" cy="3312280"/>
          </a:xfrm>
        </p:spPr>
        <p:txBody>
          <a:bodyPr>
            <a:normAutofit/>
          </a:bodyPr>
          <a:lstStyle/>
          <a:p>
            <a:pPr marL="342900" indent="-342900">
              <a:buFont typeface="Arial" panose="020B0604020202020204" pitchFamily="34" charset="0"/>
              <a:buChar char="•"/>
            </a:pPr>
            <a:r>
              <a:rPr lang="sv-SE" dirty="0"/>
              <a:t>Tillverkare av MTP har fått en viss tid på sig att anpassa sig till det nya.</a:t>
            </a:r>
          </a:p>
          <a:p>
            <a:pPr marL="342900" indent="-342900">
              <a:buFont typeface="Arial" panose="020B0604020202020204" pitchFamily="34" charset="0"/>
              <a:buChar char="•"/>
            </a:pPr>
            <a:r>
              <a:rPr lang="sv-SE" dirty="0"/>
              <a:t>Under en övergångsperiod kommer produkter </a:t>
            </a:r>
            <a:r>
              <a:rPr lang="sv-SE" dirty="0" smtClean="0"/>
              <a:t>som är CE-märkta </a:t>
            </a:r>
            <a:r>
              <a:rPr lang="sv-SE" dirty="0"/>
              <a:t>enligt de tidigare regelverken </a:t>
            </a:r>
            <a:r>
              <a:rPr lang="sv-SE" dirty="0" smtClean="0"/>
              <a:t>förekomma </a:t>
            </a:r>
            <a:r>
              <a:rPr lang="sv-SE" dirty="0"/>
              <a:t>tillsammans med de nya.</a:t>
            </a:r>
          </a:p>
          <a:p>
            <a:pPr marL="342900" indent="-342900">
              <a:buFont typeface="Arial" panose="020B0604020202020204" pitchFamily="34" charset="0"/>
              <a:buChar char="•"/>
            </a:pPr>
            <a:r>
              <a:rPr lang="sv-SE" dirty="0"/>
              <a:t>Kraven på vårdgivarens hantering är </a:t>
            </a:r>
            <a:r>
              <a:rPr lang="sv-SE" dirty="0" smtClean="0"/>
              <a:t>”mindre mjuk” sedan </a:t>
            </a:r>
            <a:r>
              <a:rPr lang="sv-SE" dirty="0"/>
              <a:t>MDR infördes </a:t>
            </a:r>
            <a:r>
              <a:rPr lang="sv-SE" dirty="0" smtClean="0"/>
              <a:t>26 maj 2021 och </a:t>
            </a:r>
            <a:r>
              <a:rPr lang="sv-SE" dirty="0"/>
              <a:t>när IVDR träder ikraft </a:t>
            </a:r>
            <a:r>
              <a:rPr lang="sv-SE" dirty="0" smtClean="0"/>
              <a:t>26 maj 2022 gäller </a:t>
            </a:r>
            <a:r>
              <a:rPr lang="sv-SE" dirty="0"/>
              <a:t>många nya krav omedelbart.</a:t>
            </a:r>
          </a:p>
          <a:p>
            <a:pPr marL="342900" indent="-342900">
              <a:buFont typeface="Arial" panose="020B0604020202020204" pitchFamily="34" charset="0"/>
              <a:buChar char="•"/>
            </a:pPr>
            <a:r>
              <a:rPr lang="sv-SE" dirty="0"/>
              <a:t>Kunskap om förändringen är nödvändig för alla som hanterar MTP </a:t>
            </a:r>
            <a:r>
              <a:rPr lang="sv-SE" dirty="0" smtClean="0"/>
              <a:t>i Region Gävleborg.</a:t>
            </a:r>
            <a:r>
              <a:rPr lang="sv-SE" sz="2000" dirty="0"/>
              <a:t/>
            </a:r>
            <a:br>
              <a:rPr lang="sv-SE" sz="2000" dirty="0"/>
            </a:br>
            <a:endParaRPr lang="sv-SE" dirty="0"/>
          </a:p>
        </p:txBody>
      </p:sp>
      <p:sp>
        <p:nvSpPr>
          <p:cNvPr id="3" name="Rubrik 2"/>
          <p:cNvSpPr>
            <a:spLocks noGrp="1"/>
          </p:cNvSpPr>
          <p:nvPr>
            <p:ph type="ctrTitle"/>
          </p:nvPr>
        </p:nvSpPr>
        <p:spPr>
          <a:xfrm>
            <a:off x="720001" y="1052736"/>
            <a:ext cx="10801351" cy="1440000"/>
          </a:xfrm>
        </p:spPr>
        <p:txBody>
          <a:bodyPr>
            <a:normAutofit/>
          </a:bodyPr>
          <a:lstStyle/>
          <a:p>
            <a:r>
              <a:rPr lang="sv-SE" sz="4400" dirty="0"/>
              <a:t>Bra att </a:t>
            </a:r>
            <a:r>
              <a:rPr lang="sv-SE" sz="4400" dirty="0" smtClean="0"/>
              <a:t>veta</a:t>
            </a:r>
            <a:endParaRPr lang="sv-SE" sz="4400" dirty="0"/>
          </a:p>
        </p:txBody>
      </p:sp>
    </p:spTree>
    <p:extLst>
      <p:ext uri="{BB962C8B-B14F-4D97-AF65-F5344CB8AC3E}">
        <p14:creationId xmlns:p14="http://schemas.microsoft.com/office/powerpoint/2010/main" val="35036192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rubrik 1"/>
          <p:cNvSpPr>
            <a:spLocks noGrp="1"/>
          </p:cNvSpPr>
          <p:nvPr>
            <p:ph type="subTitle" idx="1"/>
          </p:nvPr>
        </p:nvSpPr>
        <p:spPr>
          <a:xfrm>
            <a:off x="723382" y="2780928"/>
            <a:ext cx="10801351" cy="3312280"/>
          </a:xfrm>
        </p:spPr>
        <p:txBody>
          <a:bodyPr>
            <a:normAutofit fontScale="92500" lnSpcReduction="20000"/>
          </a:bodyPr>
          <a:lstStyle/>
          <a:p>
            <a:r>
              <a:rPr lang="sv-SE" dirty="0"/>
              <a:t>De flesta av Region Gävleborgs verksamheter påverkas, men i olika omfattning och vid olika tidpunkter. Full regelefterlevnad till slutet av 2027</a:t>
            </a:r>
            <a:r>
              <a:rPr lang="sv-SE" dirty="0" smtClean="0"/>
              <a:t>.</a:t>
            </a:r>
          </a:p>
          <a:p>
            <a:endParaRPr lang="sv-SE" dirty="0"/>
          </a:p>
          <a:p>
            <a:r>
              <a:rPr lang="sv-SE" dirty="0"/>
              <a:t>De verksamheter som </a:t>
            </a:r>
            <a:r>
              <a:rPr lang="sv-SE" dirty="0" smtClean="0"/>
              <a:t>redan nu berörs av </a:t>
            </a:r>
            <a:r>
              <a:rPr lang="sv-SE" dirty="0"/>
              <a:t>förordningen </a:t>
            </a:r>
            <a:r>
              <a:rPr lang="sv-SE" dirty="0" smtClean="0"/>
              <a:t>är </a:t>
            </a:r>
            <a:r>
              <a:rPr lang="sv-SE" dirty="0"/>
              <a:t>de </a:t>
            </a:r>
            <a:r>
              <a:rPr lang="sv-SE" dirty="0" smtClean="0"/>
              <a:t>som hanterar:</a:t>
            </a:r>
            <a:endParaRPr lang="sv-SE" dirty="0"/>
          </a:p>
          <a:p>
            <a:pPr marL="342900" indent="-342900">
              <a:buFont typeface="Arial" panose="020B0604020202020204" pitchFamily="34" charset="0"/>
              <a:buChar char="•"/>
            </a:pPr>
            <a:r>
              <a:rPr lang="sv-SE" dirty="0"/>
              <a:t>MTP i högsta riskklass, </a:t>
            </a:r>
            <a:r>
              <a:rPr lang="sv-SE" dirty="0" smtClean="0"/>
              <a:t>implantat </a:t>
            </a:r>
            <a:r>
              <a:rPr lang="sv-SE" dirty="0"/>
              <a:t>klass III (</a:t>
            </a:r>
            <a:r>
              <a:rPr lang="sv-SE" dirty="0" smtClean="0"/>
              <a:t>exempelvis pacemakers, </a:t>
            </a:r>
            <a:r>
              <a:rPr lang="sv-SE" dirty="0"/>
              <a:t>konstgjorda leder, </a:t>
            </a:r>
            <a:r>
              <a:rPr lang="sv-SE" dirty="0" smtClean="0"/>
              <a:t>preventivmedel med mera).</a:t>
            </a:r>
            <a:endParaRPr lang="sv-SE" dirty="0"/>
          </a:p>
          <a:p>
            <a:pPr marL="342900" indent="-342900">
              <a:buFont typeface="Arial" panose="020B0604020202020204" pitchFamily="34" charset="0"/>
              <a:buChar char="•"/>
            </a:pPr>
            <a:r>
              <a:rPr lang="sv-SE" dirty="0"/>
              <a:t>Specialanpassning </a:t>
            </a:r>
            <a:r>
              <a:rPr lang="sv-SE" dirty="0" smtClean="0"/>
              <a:t>(exempelvis </a:t>
            </a:r>
            <a:r>
              <a:rPr lang="sv-SE" dirty="0"/>
              <a:t>tandimplantat, hörselhjälpmedel, </a:t>
            </a:r>
            <a:r>
              <a:rPr lang="sv-SE" dirty="0" err="1"/>
              <a:t>ortoser</a:t>
            </a:r>
            <a:r>
              <a:rPr lang="sv-SE" dirty="0"/>
              <a:t> </a:t>
            </a:r>
            <a:r>
              <a:rPr lang="sv-SE" dirty="0" smtClean="0"/>
              <a:t>med mera).</a:t>
            </a:r>
            <a:endParaRPr lang="sv-SE" dirty="0"/>
          </a:p>
          <a:p>
            <a:pPr marL="342900" indent="-342900">
              <a:buFont typeface="Arial" panose="020B0604020202020204" pitchFamily="34" charset="0"/>
              <a:buChar char="•"/>
            </a:pPr>
            <a:r>
              <a:rPr lang="sv-SE" dirty="0"/>
              <a:t>Egentillverkning </a:t>
            </a:r>
            <a:r>
              <a:rPr lang="sv-SE" dirty="0" smtClean="0"/>
              <a:t>(där </a:t>
            </a:r>
            <a:r>
              <a:rPr lang="sv-SE" dirty="0"/>
              <a:t>det inte går att köpa en färdig CE-märkt produkt).</a:t>
            </a:r>
          </a:p>
          <a:p>
            <a:pPr marL="342900" indent="-342900">
              <a:buFont typeface="Arial" panose="020B0604020202020204" pitchFamily="34" charset="0"/>
              <a:buChar char="•"/>
            </a:pPr>
            <a:r>
              <a:rPr lang="sv-SE" dirty="0"/>
              <a:t>Distribution av MTP utanför organisationsnummergränsen</a:t>
            </a:r>
            <a:r>
              <a:rPr lang="sv-SE" dirty="0" smtClean="0"/>
              <a:t>.</a:t>
            </a:r>
            <a:r>
              <a:rPr lang="sv-SE" sz="2000" dirty="0"/>
              <a:t/>
            </a:r>
            <a:br>
              <a:rPr lang="sv-SE" sz="2000" dirty="0"/>
            </a:br>
            <a:endParaRPr lang="sv-SE" dirty="0"/>
          </a:p>
        </p:txBody>
      </p:sp>
      <p:sp>
        <p:nvSpPr>
          <p:cNvPr id="3" name="Rubrik 2"/>
          <p:cNvSpPr>
            <a:spLocks noGrp="1"/>
          </p:cNvSpPr>
          <p:nvPr>
            <p:ph type="ctrTitle"/>
          </p:nvPr>
        </p:nvSpPr>
        <p:spPr>
          <a:xfrm>
            <a:off x="720001" y="1343378"/>
            <a:ext cx="10801351" cy="1149358"/>
          </a:xfrm>
        </p:spPr>
        <p:txBody>
          <a:bodyPr>
            <a:normAutofit/>
          </a:bodyPr>
          <a:lstStyle/>
          <a:p>
            <a:r>
              <a:rPr lang="sv-SE" sz="4400" dirty="0"/>
              <a:t>Verksamheter som berörs </a:t>
            </a:r>
          </a:p>
        </p:txBody>
      </p:sp>
    </p:spTree>
    <p:extLst>
      <p:ext uri="{BB962C8B-B14F-4D97-AF65-F5344CB8AC3E}">
        <p14:creationId xmlns:p14="http://schemas.microsoft.com/office/powerpoint/2010/main" val="22239323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rubrik 1"/>
          <p:cNvSpPr>
            <a:spLocks noGrp="1"/>
          </p:cNvSpPr>
          <p:nvPr>
            <p:ph type="subTitle" idx="1"/>
          </p:nvPr>
        </p:nvSpPr>
        <p:spPr>
          <a:xfrm>
            <a:off x="723382" y="2780928"/>
            <a:ext cx="10801351" cy="3312280"/>
          </a:xfrm>
        </p:spPr>
        <p:txBody>
          <a:bodyPr>
            <a:normAutofit fontScale="92500"/>
          </a:bodyPr>
          <a:lstStyle/>
          <a:p>
            <a:pPr marL="342900" indent="-342900">
              <a:buFont typeface="Arial" panose="020B0604020202020204" pitchFamily="34" charset="0"/>
              <a:buChar char="•"/>
            </a:pPr>
            <a:r>
              <a:rPr lang="sv-SE" dirty="0"/>
              <a:t>Syftet med de nya </a:t>
            </a:r>
            <a:r>
              <a:rPr lang="sv-SE" dirty="0" smtClean="0"/>
              <a:t>förordningarna</a:t>
            </a:r>
            <a:r>
              <a:rPr lang="sv-SE" dirty="0" smtClean="0">
                <a:solidFill>
                  <a:srgbClr val="FF0000"/>
                </a:solidFill>
              </a:rPr>
              <a:t> </a:t>
            </a:r>
            <a:r>
              <a:rPr lang="sv-SE" dirty="0" smtClean="0"/>
              <a:t>är </a:t>
            </a:r>
            <a:r>
              <a:rPr lang="sv-SE" dirty="0"/>
              <a:t>högre patientsäkerhet.</a:t>
            </a:r>
          </a:p>
          <a:p>
            <a:pPr marL="342900" indent="-342900">
              <a:buFont typeface="Arial" panose="020B0604020202020204" pitchFamily="34" charset="0"/>
              <a:buChar char="•"/>
            </a:pPr>
            <a:r>
              <a:rPr lang="sv-SE" dirty="0"/>
              <a:t>Största förändringen </a:t>
            </a:r>
            <a:r>
              <a:rPr lang="sv-SE" dirty="0" smtClean="0"/>
              <a:t>är kravet </a:t>
            </a:r>
            <a:r>
              <a:rPr lang="sv-SE" dirty="0"/>
              <a:t>på spårbarhet.</a:t>
            </a:r>
          </a:p>
          <a:p>
            <a:pPr marL="342900" indent="-342900">
              <a:buFont typeface="Arial" panose="020B0604020202020204" pitchFamily="34" charset="0"/>
              <a:buChar char="•"/>
            </a:pPr>
            <a:r>
              <a:rPr lang="sv-SE" dirty="0"/>
              <a:t>Skärpta säkerhetskrav på tillverkare påverkar även </a:t>
            </a:r>
            <a:r>
              <a:rPr lang="sv-SE" dirty="0" smtClean="0"/>
              <a:t>Region Gävleborgs verksamheter.</a:t>
            </a:r>
            <a:endParaRPr lang="sv-SE" dirty="0"/>
          </a:p>
          <a:p>
            <a:pPr marL="342900" indent="-342900">
              <a:buFont typeface="Arial" panose="020B0604020202020204" pitchFamily="34" charset="0"/>
              <a:buChar char="•"/>
            </a:pPr>
            <a:r>
              <a:rPr lang="sv-SE" dirty="0"/>
              <a:t>Utbildningsbehov.</a:t>
            </a:r>
          </a:p>
          <a:p>
            <a:pPr marL="342900" indent="-342900">
              <a:buFont typeface="Arial" panose="020B0604020202020204" pitchFamily="34" charset="0"/>
              <a:buChar char="•"/>
            </a:pPr>
            <a:r>
              <a:rPr lang="sv-SE" dirty="0"/>
              <a:t>Anpassning av befintliga stödsystem och införande av nya.</a:t>
            </a:r>
          </a:p>
          <a:p>
            <a:pPr marL="342900" indent="-342900">
              <a:buFont typeface="Arial" panose="020B0604020202020204" pitchFamily="34" charset="0"/>
              <a:buChar char="•"/>
            </a:pPr>
            <a:r>
              <a:rPr lang="sv-SE" dirty="0"/>
              <a:t>Många verksamheter behöver se över sina rutiner.</a:t>
            </a:r>
          </a:p>
          <a:p>
            <a:pPr marL="342900" indent="-342900">
              <a:buFont typeface="Arial" panose="020B0604020202020204" pitchFamily="34" charset="0"/>
              <a:buChar char="•"/>
            </a:pPr>
            <a:r>
              <a:rPr lang="sv-SE" dirty="0"/>
              <a:t>Produkter CE-märkta enligt de nya direktiven fasas in och gamla </a:t>
            </a:r>
            <a:r>
              <a:rPr lang="sv-SE" dirty="0" smtClean="0"/>
              <a:t>fasas ut.</a:t>
            </a:r>
            <a:r>
              <a:rPr lang="sv-SE" sz="2000" dirty="0"/>
              <a:t/>
            </a:r>
            <a:br>
              <a:rPr lang="sv-SE" sz="2000" dirty="0"/>
            </a:br>
            <a:endParaRPr lang="sv-SE" dirty="0"/>
          </a:p>
        </p:txBody>
      </p:sp>
      <p:sp>
        <p:nvSpPr>
          <p:cNvPr id="3" name="Rubrik 2"/>
          <p:cNvSpPr>
            <a:spLocks noGrp="1"/>
          </p:cNvSpPr>
          <p:nvPr>
            <p:ph type="ctrTitle"/>
          </p:nvPr>
        </p:nvSpPr>
        <p:spPr>
          <a:xfrm>
            <a:off x="720001" y="1343378"/>
            <a:ext cx="10801351" cy="1149358"/>
          </a:xfrm>
        </p:spPr>
        <p:txBody>
          <a:bodyPr>
            <a:normAutofit/>
          </a:bodyPr>
          <a:lstStyle/>
          <a:p>
            <a:r>
              <a:rPr lang="sv-SE" sz="4400" dirty="0"/>
              <a:t>Vad betyder det här?</a:t>
            </a:r>
          </a:p>
        </p:txBody>
      </p:sp>
    </p:spTree>
    <p:extLst>
      <p:ext uri="{BB962C8B-B14F-4D97-AF65-F5344CB8AC3E}">
        <p14:creationId xmlns:p14="http://schemas.microsoft.com/office/powerpoint/2010/main" val="22674746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6075</TotalTime>
  <Words>1210</Words>
  <Application>Microsoft Office PowerPoint</Application>
  <PresentationFormat>Bredbild</PresentationFormat>
  <Paragraphs>99</Paragraphs>
  <Slides>11</Slides>
  <Notes>11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11</vt:i4>
      </vt:variant>
    </vt:vector>
  </HeadingPairs>
  <TitlesOfParts>
    <vt:vector size="15" baseType="lpstr">
      <vt:lpstr>Arial</vt:lpstr>
      <vt:lpstr>Calibri</vt:lpstr>
      <vt:lpstr>Calibri Light</vt:lpstr>
      <vt:lpstr>Office-tema</vt:lpstr>
      <vt:lpstr>MDR och IVDR i Gävleborg</vt:lpstr>
      <vt:lpstr>Nya förordningar kräver anpassningar</vt:lpstr>
      <vt:lpstr>Bakgrund</vt:lpstr>
      <vt:lpstr>Målgrupper</vt:lpstr>
      <vt:lpstr>Vad innebär förordningarna? (1/2) </vt:lpstr>
      <vt:lpstr>Vad innebär förordningarna? (2/2) </vt:lpstr>
      <vt:lpstr>Bra att veta</vt:lpstr>
      <vt:lpstr>Verksamheter som berörs </vt:lpstr>
      <vt:lpstr>Vad betyder det här?</vt:lpstr>
      <vt:lpstr>Vad händer under mars och april månad? </vt:lpstr>
      <vt:lpstr>Kontakt och fördjupad information</vt:lpstr>
    </vt:vector>
  </TitlesOfParts>
  <Company>Region Gävleborg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APT material</dc:title>
  <dc:creator>Stuart Christian - Donald Davies och Partners AB</dc:creator>
  <cp:lastModifiedBy>Ander Lena - KOMF - Medie- och webbenhet</cp:lastModifiedBy>
  <cp:revision>73</cp:revision>
  <dcterms:created xsi:type="dcterms:W3CDTF">2022-02-23T08:44:31Z</dcterms:created>
  <dcterms:modified xsi:type="dcterms:W3CDTF">2022-03-18T09:50:03Z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-1286869709</vt:i4>
  </property>
  <property fmtid="{D5CDD505-2E9C-101B-9397-08002B2CF9AE}" pid="3" name="_NewReviewCycle">
    <vt:lpwstr/>
  </property>
  <property fmtid="{D5CDD505-2E9C-101B-9397-08002B2CF9AE}" pid="4" name="_EmailSubject">
    <vt:lpwstr>APT-material</vt:lpwstr>
  </property>
  <property fmtid="{D5CDD505-2E9C-101B-9397-08002B2CF9AE}" pid="5" name="_AuthorEmail">
    <vt:lpwstr>christian.stuart@regiongavleborg.se</vt:lpwstr>
  </property>
  <property fmtid="{D5CDD505-2E9C-101B-9397-08002B2CF9AE}" pid="6" name="_AuthorEmailDisplayName">
    <vt:lpwstr>Stuart Christian - Donald Davies och Partners AB</vt:lpwstr>
  </property>
  <property fmtid="{D5CDD505-2E9C-101B-9397-08002B2CF9AE}" pid="7" name="_PreviousAdHocReviewCycleID">
    <vt:i4>201501719</vt:i4>
  </property>
</Properties>
</file>