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24"/>
  </p:notesMasterIdLst>
  <p:sldIdLst>
    <p:sldId id="281" r:id="rId5"/>
    <p:sldId id="256" r:id="rId6"/>
    <p:sldId id="284" r:id="rId7"/>
    <p:sldId id="259" r:id="rId8"/>
    <p:sldId id="279" r:id="rId9"/>
    <p:sldId id="258" r:id="rId10"/>
    <p:sldId id="276" r:id="rId11"/>
    <p:sldId id="270" r:id="rId12"/>
    <p:sldId id="261" r:id="rId13"/>
    <p:sldId id="278" r:id="rId14"/>
    <p:sldId id="280" r:id="rId15"/>
    <p:sldId id="269" r:id="rId16"/>
    <p:sldId id="271" r:id="rId17"/>
    <p:sldId id="257" r:id="rId18"/>
    <p:sldId id="266" r:id="rId19"/>
    <p:sldId id="265" r:id="rId20"/>
    <p:sldId id="272" r:id="rId21"/>
    <p:sldId id="268"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EF"/>
    <a:srgbClr val="68582A"/>
    <a:srgbClr val="897437"/>
    <a:srgbClr val="F0E8DC"/>
    <a:srgbClr val="F8A2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60" autoAdjust="0"/>
  </p:normalViewPr>
  <p:slideViewPr>
    <p:cSldViewPr snapToGrid="0">
      <p:cViewPr varScale="1">
        <p:scale>
          <a:sx n="78" d="100"/>
          <a:sy n="78" d="100"/>
        </p:scale>
        <p:origin x="7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sson, Anneli" userId="7e1b92de-d6b9-4041-92ff-c93b7657c5ee" providerId="ADAL" clId="{E7C3112F-487D-4E9B-A62D-F7B4EABF5152}"/>
    <pc:docChg chg="undo custSel modSld">
      <pc:chgData name="Samuelsson, Anneli" userId="7e1b92de-d6b9-4041-92ff-c93b7657c5ee" providerId="ADAL" clId="{E7C3112F-487D-4E9B-A62D-F7B4EABF5152}" dt="2023-03-01T09:24:06.824" v="122" actId="20577"/>
      <pc:docMkLst>
        <pc:docMk/>
      </pc:docMkLst>
      <pc:sldChg chg="modNotesTx">
        <pc:chgData name="Samuelsson, Anneli" userId="7e1b92de-d6b9-4041-92ff-c93b7657c5ee" providerId="ADAL" clId="{E7C3112F-487D-4E9B-A62D-F7B4EABF5152}" dt="2023-02-28T14:37:17.531" v="57" actId="20577"/>
        <pc:sldMkLst>
          <pc:docMk/>
          <pc:sldMk cId="2927654901" sldId="257"/>
        </pc:sldMkLst>
      </pc:sldChg>
      <pc:sldChg chg="modNotesTx">
        <pc:chgData name="Samuelsson, Anneli" userId="7e1b92de-d6b9-4041-92ff-c93b7657c5ee" providerId="ADAL" clId="{E7C3112F-487D-4E9B-A62D-F7B4EABF5152}" dt="2023-02-28T14:38:22.817" v="100" actId="20577"/>
        <pc:sldMkLst>
          <pc:docMk/>
          <pc:sldMk cId="698562280" sldId="258"/>
        </pc:sldMkLst>
      </pc:sldChg>
      <pc:sldChg chg="modNotesTx">
        <pc:chgData name="Samuelsson, Anneli" userId="7e1b92de-d6b9-4041-92ff-c93b7657c5ee" providerId="ADAL" clId="{E7C3112F-487D-4E9B-A62D-F7B4EABF5152}" dt="2023-02-28T14:32:49.948" v="7"/>
        <pc:sldMkLst>
          <pc:docMk/>
          <pc:sldMk cId="2150851562" sldId="261"/>
        </pc:sldMkLst>
      </pc:sldChg>
      <pc:sldChg chg="modSp mod modNotesTx">
        <pc:chgData name="Samuelsson, Anneli" userId="7e1b92de-d6b9-4041-92ff-c93b7657c5ee" providerId="ADAL" clId="{E7C3112F-487D-4E9B-A62D-F7B4EABF5152}" dt="2023-03-01T09:24:06.824" v="122" actId="20577"/>
        <pc:sldMkLst>
          <pc:docMk/>
          <pc:sldMk cId="412704514" sldId="266"/>
        </pc:sldMkLst>
        <pc:spChg chg="mod">
          <ac:chgData name="Samuelsson, Anneli" userId="7e1b92de-d6b9-4041-92ff-c93b7657c5ee" providerId="ADAL" clId="{E7C3112F-487D-4E9B-A62D-F7B4EABF5152}" dt="2023-03-01T09:23:40.716" v="102" actId="6549"/>
          <ac:spMkLst>
            <pc:docMk/>
            <pc:sldMk cId="412704514" sldId="266"/>
            <ac:spMk id="3" creationId="{99028B7E-1569-42A5-BD6A-27D7CD32F151}"/>
          </ac:spMkLst>
        </pc:spChg>
        <pc:spChg chg="mod">
          <ac:chgData name="Samuelsson, Anneli" userId="7e1b92de-d6b9-4041-92ff-c93b7657c5ee" providerId="ADAL" clId="{E7C3112F-487D-4E9B-A62D-F7B4EABF5152}" dt="2023-03-01T09:23:46.210" v="103" actId="6549"/>
          <ac:spMkLst>
            <pc:docMk/>
            <pc:sldMk cId="412704514" sldId="266"/>
            <ac:spMk id="5" creationId="{99028B7E-1569-42A5-BD6A-27D7CD32F151}"/>
          </ac:spMkLst>
        </pc:spChg>
      </pc:sldChg>
      <pc:sldChg chg="modNotesTx">
        <pc:chgData name="Samuelsson, Anneli" userId="7e1b92de-d6b9-4041-92ff-c93b7657c5ee" providerId="ADAL" clId="{E7C3112F-487D-4E9B-A62D-F7B4EABF5152}" dt="2023-02-28T14:36:16.786" v="18" actId="113"/>
        <pc:sldMkLst>
          <pc:docMk/>
          <pc:sldMk cId="3378155651" sldId="271"/>
        </pc:sldMkLst>
      </pc:sldChg>
      <pc:sldChg chg="modNotesTx">
        <pc:chgData name="Samuelsson, Anneli" userId="7e1b92de-d6b9-4041-92ff-c93b7657c5ee" providerId="ADAL" clId="{E7C3112F-487D-4E9B-A62D-F7B4EABF5152}" dt="2023-02-28T14:32:23.171" v="5" actId="20577"/>
        <pc:sldMkLst>
          <pc:docMk/>
          <pc:sldMk cId="2235422950" sldId="276"/>
        </pc:sldMkLst>
      </pc:sldChg>
      <pc:sldChg chg="modNotesTx">
        <pc:chgData name="Samuelsson, Anneli" userId="7e1b92de-d6b9-4041-92ff-c93b7657c5ee" providerId="ADAL" clId="{E7C3112F-487D-4E9B-A62D-F7B4EABF5152}" dt="2023-02-28T14:34:29.712" v="9"/>
        <pc:sldMkLst>
          <pc:docMk/>
          <pc:sldMk cId="2445174867" sldId="278"/>
        </pc:sldMkLst>
      </pc:sldChg>
    </pc:docChg>
  </pc:docChgLst>
  <pc:docChgLst>
    <pc:chgData name="anna-carin.landelius" userId="S::anna-carin.landelius_regiongavleborg.se#ext#@gavle.onmicrosoft.com::1aea304d-0245-4457-b400-2b46f83ac352" providerId="AD" clId="Web-{9CE33C45-FB5A-445D-8BF7-DC66B245AE51}"/>
    <pc:docChg chg="modSld">
      <pc:chgData name="anna-carin.landelius" userId="S::anna-carin.landelius_regiongavleborg.se#ext#@gavle.onmicrosoft.com::1aea304d-0245-4457-b400-2b46f83ac352" providerId="AD" clId="Web-{9CE33C45-FB5A-445D-8BF7-DC66B245AE51}" dt="2023-03-01T16:33:33.775" v="2" actId="20577"/>
      <pc:docMkLst>
        <pc:docMk/>
      </pc:docMkLst>
      <pc:sldChg chg="modSp">
        <pc:chgData name="anna-carin.landelius" userId="S::anna-carin.landelius_regiongavleborg.se#ext#@gavle.onmicrosoft.com::1aea304d-0245-4457-b400-2b46f83ac352" providerId="AD" clId="Web-{9CE33C45-FB5A-445D-8BF7-DC66B245AE51}" dt="2023-03-01T16:33:33.775" v="2" actId="20577"/>
        <pc:sldMkLst>
          <pc:docMk/>
          <pc:sldMk cId="412704514" sldId="266"/>
        </pc:sldMkLst>
        <pc:spChg chg="mod">
          <ac:chgData name="anna-carin.landelius" userId="S::anna-carin.landelius_regiongavleborg.se#ext#@gavle.onmicrosoft.com::1aea304d-0245-4457-b400-2b46f83ac352" providerId="AD" clId="Web-{9CE33C45-FB5A-445D-8BF7-DC66B245AE51}" dt="2023-03-01T16:33:33.775" v="2" actId="20577"/>
          <ac:spMkLst>
            <pc:docMk/>
            <pc:sldMk cId="412704514" sldId="266"/>
            <ac:spMk id="5" creationId="{99028B7E-1569-42A5-BD6A-27D7CD32F151}"/>
          </ac:spMkLst>
        </pc:spChg>
      </pc:sldChg>
    </pc:docChg>
  </pc:docChgLst>
  <pc:docChgLst>
    <pc:chgData name="Eliasson, Anette" userId="25ee113f-3a47-4bef-8289-d7417bf9279d" providerId="ADAL" clId="{90C9E7B5-FBA5-4CBA-AE82-47343B36A0E8}"/>
    <pc:docChg chg="modSld">
      <pc:chgData name="Eliasson, Anette" userId="25ee113f-3a47-4bef-8289-d7417bf9279d" providerId="ADAL" clId="{90C9E7B5-FBA5-4CBA-AE82-47343B36A0E8}" dt="2023-03-02T07:11:40.421" v="0" actId="20577"/>
      <pc:docMkLst>
        <pc:docMk/>
      </pc:docMkLst>
      <pc:sldChg chg="modSp mod">
        <pc:chgData name="Eliasson, Anette" userId="25ee113f-3a47-4bef-8289-d7417bf9279d" providerId="ADAL" clId="{90C9E7B5-FBA5-4CBA-AE82-47343B36A0E8}" dt="2023-03-02T07:11:40.421" v="0" actId="20577"/>
        <pc:sldMkLst>
          <pc:docMk/>
          <pc:sldMk cId="412704514" sldId="266"/>
        </pc:sldMkLst>
        <pc:spChg chg="mod">
          <ac:chgData name="Eliasson, Anette" userId="25ee113f-3a47-4bef-8289-d7417bf9279d" providerId="ADAL" clId="{90C9E7B5-FBA5-4CBA-AE82-47343B36A0E8}" dt="2023-03-02T07:11:40.421" v="0" actId="20577"/>
          <ac:spMkLst>
            <pc:docMk/>
            <pc:sldMk cId="412704514" sldId="266"/>
            <ac:spMk id="5" creationId="{99028B7E-1569-42A5-BD6A-27D7CD32F151}"/>
          </ac:spMkLst>
        </pc:spChg>
      </pc:sldChg>
    </pc:docChg>
  </pc:docChgLst>
  <pc:docChgLst>
    <pc:chgData name="Eliasson, Anette" userId="25ee113f-3a47-4bef-8289-d7417bf9279d" providerId="ADAL" clId="{D547E9AC-D8DF-4628-BFB7-EBFA03B3E5A9}"/>
    <pc:docChg chg="modSld">
      <pc:chgData name="Eliasson, Anette" userId="25ee113f-3a47-4bef-8289-d7417bf9279d" providerId="ADAL" clId="{D547E9AC-D8DF-4628-BFB7-EBFA03B3E5A9}" dt="2023-03-15T12:43:46.389" v="168" actId="20577"/>
      <pc:docMkLst>
        <pc:docMk/>
      </pc:docMkLst>
      <pc:sldChg chg="modSp mod">
        <pc:chgData name="Eliasson, Anette" userId="25ee113f-3a47-4bef-8289-d7417bf9279d" providerId="ADAL" clId="{D547E9AC-D8DF-4628-BFB7-EBFA03B3E5A9}" dt="2023-03-15T12:43:46.389" v="168" actId="20577"/>
        <pc:sldMkLst>
          <pc:docMk/>
          <pc:sldMk cId="698562280" sldId="258"/>
        </pc:sldMkLst>
        <pc:spChg chg="mod">
          <ac:chgData name="Eliasson, Anette" userId="25ee113f-3a47-4bef-8289-d7417bf9279d" providerId="ADAL" clId="{D547E9AC-D8DF-4628-BFB7-EBFA03B3E5A9}" dt="2023-03-15T12:43:46.389" v="168" actId="20577"/>
          <ac:spMkLst>
            <pc:docMk/>
            <pc:sldMk cId="698562280" sldId="258"/>
            <ac:spMk id="3" creationId="{1736B222-5F87-4D82-B741-C2271A558216}"/>
          </ac:spMkLst>
        </pc:spChg>
      </pc:sldChg>
      <pc:sldChg chg="modSp mod">
        <pc:chgData name="Eliasson, Anette" userId="25ee113f-3a47-4bef-8289-d7417bf9279d" providerId="ADAL" clId="{D547E9AC-D8DF-4628-BFB7-EBFA03B3E5A9}" dt="2023-03-15T12:38:06.142" v="112" actId="5793"/>
        <pc:sldMkLst>
          <pc:docMk/>
          <pc:sldMk cId="2132888839" sldId="281"/>
        </pc:sldMkLst>
        <pc:spChg chg="mod">
          <ac:chgData name="Eliasson, Anette" userId="25ee113f-3a47-4bef-8289-d7417bf9279d" providerId="ADAL" clId="{D547E9AC-D8DF-4628-BFB7-EBFA03B3E5A9}" dt="2023-03-15T12:38:06.142" v="112" actId="5793"/>
          <ac:spMkLst>
            <pc:docMk/>
            <pc:sldMk cId="2132888839" sldId="281"/>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D7699-2EF9-41F3-BAEE-20ECB7DD5B43}" type="datetimeFigureOut">
              <a:rPr lang="sv-SE" smtClean="0"/>
              <a:t>2023-06-02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A448C-C4C9-419F-B88D-BD1CD7DFF8FA}" type="slidenum">
              <a:rPr lang="sv-SE" smtClean="0"/>
              <a:t>‹#›</a:t>
            </a:fld>
            <a:endParaRPr lang="sv-SE"/>
          </a:p>
        </p:txBody>
      </p:sp>
    </p:spTree>
    <p:extLst>
      <p:ext uri="{BB962C8B-B14F-4D97-AF65-F5344CB8AC3E}">
        <p14:creationId xmlns:p14="http://schemas.microsoft.com/office/powerpoint/2010/main" val="24115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DnGKhg8I0N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FpRdNHgDjh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H3FC7oECRw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A7A919DF-7103-409E-8F64-76DD6CA1D32E}" type="slidenum">
              <a:rPr lang="sv-SE" smtClean="0"/>
              <a:t>1</a:t>
            </a:fld>
            <a:endParaRPr lang="sv-SE"/>
          </a:p>
        </p:txBody>
      </p:sp>
    </p:spTree>
    <p:extLst>
      <p:ext uri="{BB962C8B-B14F-4D97-AF65-F5344CB8AC3E}">
        <p14:creationId xmlns:p14="http://schemas.microsoft.com/office/powerpoint/2010/main" val="3199037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Primärvård är inte bara hälsocentralerna. Primärvård </a:t>
            </a:r>
            <a:r>
              <a:rPr lang="sv-SE" sz="1200" kern="1200" dirty="0">
                <a:solidFill>
                  <a:schemeClr val="tx1"/>
                </a:solidFill>
                <a:effectLst/>
                <a:latin typeface="+mn-lt"/>
                <a:ea typeface="+mn-ea"/>
                <a:cs typeface="+mn-cs"/>
              </a:rPr>
              <a:t>är en vårdnivå som finns i både kommun och region och den </a:t>
            </a:r>
            <a:r>
              <a:rPr lang="sv-SE" sz="1200" kern="1200" dirty="0" smtClean="0">
                <a:solidFill>
                  <a:schemeClr val="tx1"/>
                </a:solidFill>
                <a:effectLst/>
                <a:latin typeface="+mn-lt"/>
                <a:ea typeface="+mn-ea"/>
                <a:cs typeface="+mn-cs"/>
              </a:rPr>
              <a:t>är </a:t>
            </a:r>
            <a:r>
              <a:rPr lang="sv-SE" sz="1200" kern="1200" dirty="0">
                <a:solidFill>
                  <a:schemeClr val="tx1"/>
                </a:solidFill>
                <a:effectLst/>
                <a:latin typeface="+mn-lt"/>
                <a:ea typeface="+mn-ea"/>
                <a:cs typeface="+mn-cs"/>
              </a:rPr>
              <a:t>navet i Nära vård.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Primärvården </a:t>
            </a:r>
            <a:r>
              <a:rPr lang="sv-SE" sz="1200" kern="1200" dirty="0">
                <a:solidFill>
                  <a:schemeClr val="tx1"/>
                </a:solidFill>
                <a:effectLst/>
                <a:latin typeface="+mn-lt"/>
                <a:ea typeface="+mn-ea"/>
                <a:cs typeface="+mn-cs"/>
              </a:rPr>
              <a:t>samverkar med den kommunala omsorgen och socialtjänsten, med skolan, </a:t>
            </a:r>
            <a:r>
              <a:rPr lang="sv-SE" sz="1200" kern="1200" dirty="0" smtClean="0">
                <a:solidFill>
                  <a:schemeClr val="tx1"/>
                </a:solidFill>
                <a:effectLst/>
                <a:latin typeface="+mn-lt"/>
                <a:ea typeface="+mn-ea"/>
                <a:cs typeface="+mn-cs"/>
              </a:rPr>
              <a:t>elevhälsan, </a:t>
            </a:r>
            <a:r>
              <a:rPr lang="sv-SE" sz="1200" kern="1200" dirty="0">
                <a:solidFill>
                  <a:schemeClr val="tx1"/>
                </a:solidFill>
                <a:effectLst/>
                <a:latin typeface="+mn-lt"/>
                <a:ea typeface="+mn-ea"/>
                <a:cs typeface="+mn-cs"/>
              </a:rPr>
              <a:t>ungdomsmottagningen, företagshälsovården, specialistvården, andra myndigheter och civilsamhället.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 är viktigt att se till individens hela hälsa, välmående och vårdprocess, oavsett vilken del av kedjan man själv är verksam i.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 finns en tom </a:t>
            </a:r>
            <a:r>
              <a:rPr lang="sv-SE" sz="1200" kern="1200" dirty="0" smtClean="0">
                <a:solidFill>
                  <a:schemeClr val="tx1"/>
                </a:solidFill>
                <a:effectLst/>
                <a:latin typeface="+mn-lt"/>
                <a:ea typeface="+mn-ea"/>
                <a:cs typeface="+mn-cs"/>
              </a:rPr>
              <a:t>cirkel </a:t>
            </a:r>
            <a:r>
              <a:rPr lang="sv-SE" sz="1200" kern="1200" dirty="0">
                <a:solidFill>
                  <a:schemeClr val="tx1"/>
                </a:solidFill>
                <a:effectLst/>
                <a:latin typeface="+mn-lt"/>
                <a:ea typeface="+mn-ea"/>
                <a:cs typeface="+mn-cs"/>
              </a:rPr>
              <a:t>på </a:t>
            </a:r>
            <a:r>
              <a:rPr lang="sv-SE" sz="1200" kern="1200" dirty="0" smtClean="0">
                <a:solidFill>
                  <a:schemeClr val="tx1"/>
                </a:solidFill>
                <a:effectLst/>
                <a:latin typeface="+mn-lt"/>
                <a:ea typeface="+mn-ea"/>
                <a:cs typeface="+mn-cs"/>
              </a:rPr>
              <a:t>bilden.</a:t>
            </a:r>
            <a:r>
              <a:rPr lang="sv-SE" sz="1200" kern="1200" baseline="0" dirty="0" smtClean="0">
                <a:solidFill>
                  <a:schemeClr val="tx1"/>
                </a:solidFill>
                <a:effectLst/>
                <a:latin typeface="+mn-lt"/>
                <a:ea typeface="+mn-ea"/>
                <a:cs typeface="+mn-cs"/>
              </a:rPr>
              <a:t> Här kan </a:t>
            </a:r>
            <a:r>
              <a:rPr lang="sv-SE" sz="1200" kern="1200" dirty="0" smtClean="0">
                <a:solidFill>
                  <a:schemeClr val="tx1"/>
                </a:solidFill>
                <a:effectLst/>
                <a:latin typeface="+mn-lt"/>
                <a:ea typeface="+mn-ea"/>
                <a:cs typeface="+mn-cs"/>
              </a:rPr>
              <a:t>man </a:t>
            </a:r>
            <a:r>
              <a:rPr lang="sv-SE" sz="1200" kern="1200" dirty="0">
                <a:solidFill>
                  <a:schemeClr val="tx1"/>
                </a:solidFill>
                <a:effectLst/>
                <a:latin typeface="+mn-lt"/>
                <a:ea typeface="+mn-ea"/>
                <a:cs typeface="+mn-cs"/>
              </a:rPr>
              <a:t>lägga till det som är aktuellt för den unika individen jag har framför mig. Den kan fyllas av anhöriga, en ideell </a:t>
            </a:r>
            <a:r>
              <a:rPr lang="sv-SE" sz="1200" kern="1200" dirty="0" smtClean="0">
                <a:solidFill>
                  <a:schemeClr val="tx1"/>
                </a:solidFill>
                <a:effectLst/>
                <a:latin typeface="+mn-lt"/>
                <a:ea typeface="+mn-ea"/>
                <a:cs typeface="+mn-cs"/>
              </a:rPr>
              <a:t>organisation</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eller </a:t>
            </a:r>
            <a:r>
              <a:rPr lang="sv-SE" sz="1200" kern="1200" dirty="0">
                <a:solidFill>
                  <a:schemeClr val="tx1"/>
                </a:solidFill>
                <a:effectLst/>
                <a:latin typeface="+mn-lt"/>
                <a:ea typeface="+mn-ea"/>
                <a:cs typeface="+mn-cs"/>
              </a:rPr>
              <a:t>liknande som är en viktig del i individens hälsa.</a:t>
            </a:r>
          </a:p>
          <a:p>
            <a:endParaRPr lang="en-US" dirty="0">
              <a:cs typeface="Calibri"/>
            </a:endParaRPr>
          </a:p>
        </p:txBody>
      </p:sp>
      <p:sp>
        <p:nvSpPr>
          <p:cNvPr id="4" name="Platshållare för bildnummer 3"/>
          <p:cNvSpPr>
            <a:spLocks noGrp="1"/>
          </p:cNvSpPr>
          <p:nvPr>
            <p:ph type="sldNum" sz="quarter" idx="5"/>
          </p:nvPr>
        </p:nvSpPr>
        <p:spPr/>
        <p:txBody>
          <a:bodyPr/>
          <a:lstStyle/>
          <a:p>
            <a:fld id="{852A448C-C4C9-419F-B88D-BD1CD7DFF8FA}" type="slidenum">
              <a:rPr lang="sv-SE" smtClean="0"/>
              <a:t>10</a:t>
            </a:fld>
            <a:endParaRPr lang="sv-SE"/>
          </a:p>
        </p:txBody>
      </p:sp>
    </p:spTree>
    <p:extLst>
      <p:ext uri="{BB962C8B-B14F-4D97-AF65-F5344CB8AC3E}">
        <p14:creationId xmlns:p14="http://schemas.microsoft.com/office/powerpoint/2010/main" val="224405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Omställningen i vårt samhälle till en Nära vård pågår runt om i hela </a:t>
            </a:r>
            <a:r>
              <a:rPr lang="sv-SE" sz="1200" kern="1200" dirty="0" smtClean="0">
                <a:solidFill>
                  <a:schemeClr val="tx1"/>
                </a:solidFill>
                <a:effectLst/>
                <a:latin typeface="+mn-lt"/>
                <a:ea typeface="+mn-ea"/>
                <a:cs typeface="+mn-cs"/>
              </a:rPr>
              <a:t>landet.</a:t>
            </a:r>
            <a:r>
              <a:rPr lang="sv-SE"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Vi </a:t>
            </a:r>
            <a:r>
              <a:rPr lang="sv-SE" sz="1200" kern="1200" dirty="0">
                <a:solidFill>
                  <a:schemeClr val="tx1"/>
                </a:solidFill>
                <a:effectLst/>
                <a:latin typeface="+mn-lt"/>
                <a:ea typeface="+mn-ea"/>
                <a:cs typeface="+mn-cs"/>
              </a:rPr>
              <a:t>har kommit olika långt och vi har valt att göra på olika sätt, för det finns ingen färdig manual eller checklista att </a:t>
            </a:r>
            <a:r>
              <a:rPr lang="sv-SE" sz="1200" kern="1200" dirty="0" smtClean="0">
                <a:solidFill>
                  <a:schemeClr val="tx1"/>
                </a:solidFill>
                <a:effectLst/>
                <a:latin typeface="+mn-lt"/>
                <a:ea typeface="+mn-ea"/>
                <a:cs typeface="+mn-cs"/>
              </a:rPr>
              <a:t>följa.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Alla arbetar </a:t>
            </a:r>
            <a:r>
              <a:rPr lang="sv-SE" sz="1200" kern="1200" dirty="0">
                <a:solidFill>
                  <a:schemeClr val="tx1"/>
                </a:solidFill>
                <a:effectLst/>
                <a:latin typeface="+mn-lt"/>
                <a:ea typeface="+mn-ea"/>
                <a:cs typeface="+mn-cs"/>
              </a:rPr>
              <a:t>med olika förändringsarbeten, stora som små.</a:t>
            </a:r>
          </a:p>
          <a:p>
            <a:endParaRPr lang="sv-SE" dirty="0"/>
          </a:p>
        </p:txBody>
      </p:sp>
      <p:sp>
        <p:nvSpPr>
          <p:cNvPr id="4" name="Platshållare för bildnummer 3"/>
          <p:cNvSpPr>
            <a:spLocks noGrp="1"/>
          </p:cNvSpPr>
          <p:nvPr>
            <p:ph type="sldNum" sz="quarter" idx="10"/>
          </p:nvPr>
        </p:nvSpPr>
        <p:spPr/>
        <p:txBody>
          <a:bodyPr/>
          <a:lstStyle/>
          <a:p>
            <a:fld id="{852A448C-C4C9-419F-B88D-BD1CD7DFF8FA}" type="slidenum">
              <a:rPr lang="sv-SE" smtClean="0"/>
              <a:t>11</a:t>
            </a:fld>
            <a:endParaRPr lang="sv-SE"/>
          </a:p>
        </p:txBody>
      </p:sp>
    </p:spTree>
    <p:extLst>
      <p:ext uri="{BB962C8B-B14F-4D97-AF65-F5344CB8AC3E}">
        <p14:creationId xmlns:p14="http://schemas.microsoft.com/office/powerpoint/2010/main" val="3166165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Många län har tagit fram egna målbilder för arbetet och så har vi också gjort, vår målbild knyter an till Agenda 2030:s målområden om hälsa och jämlikhet och lyder så här:</a:t>
            </a:r>
          </a:p>
          <a:p>
            <a:pPr marL="171450" indent="-171450">
              <a:buFont typeface="Arial"/>
              <a:buChar char="•"/>
            </a:pPr>
            <a:r>
              <a:rPr lang="sv-SE" dirty="0"/>
              <a:t>Jag får rätt hjälp och stöd i rätt tid</a:t>
            </a:r>
            <a:endParaRPr lang="sv-SE" dirty="0">
              <a:cs typeface="Calibri"/>
            </a:endParaRPr>
          </a:p>
          <a:p>
            <a:pPr marL="171450" indent="-171450">
              <a:buFont typeface="Arial"/>
              <a:buChar char="•"/>
            </a:pPr>
            <a:r>
              <a:rPr lang="sv-SE" dirty="0"/>
              <a:t>Jag får stöd i att främja min hälsa</a:t>
            </a:r>
            <a:endParaRPr lang="sv-SE" dirty="0">
              <a:cs typeface="Calibri"/>
            </a:endParaRPr>
          </a:p>
          <a:p>
            <a:pPr marL="171450" indent="-171450">
              <a:buFont typeface="Arial"/>
              <a:buChar char="•"/>
            </a:pPr>
            <a:r>
              <a:rPr lang="sv-SE" dirty="0"/>
              <a:t>Min egen kraft tas till vara</a:t>
            </a:r>
            <a:endParaRPr lang="sv-SE" dirty="0">
              <a:cs typeface="Calibri"/>
            </a:endParaRPr>
          </a:p>
          <a:p>
            <a:pPr marL="171450" indent="-171450">
              <a:buFont typeface="Arial"/>
              <a:buChar char="•"/>
            </a:pPr>
            <a:r>
              <a:rPr lang="sv-SE" dirty="0"/>
              <a:t>Sammanhållet och enkelt för mig</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sz="1200" kern="1200" dirty="0">
                <a:solidFill>
                  <a:schemeClr val="tx1"/>
                </a:solidFill>
                <a:effectLst/>
                <a:latin typeface="+mn-lt"/>
                <a:ea typeface="+mn-ea"/>
                <a:cs typeface="+mn-cs"/>
              </a:rPr>
              <a:t>Det är viktigt att de aktiviteter vi gör för att ställa om till en Nära vård strävar mot de här målen.</a:t>
            </a:r>
          </a:p>
          <a:p>
            <a:pPr marL="0" indent="0">
              <a:buFont typeface="Arial"/>
              <a:buNone/>
            </a:pPr>
            <a:endParaRPr lang="sv-SE" dirty="0">
              <a:cs typeface="Calibri"/>
            </a:endParaRPr>
          </a:p>
          <a:p>
            <a:pPr marL="171450" indent="-171450">
              <a:buFont typeface="Arial"/>
              <a:buChar char="•"/>
            </a:pPr>
            <a:endParaRPr lang="sv-SE" dirty="0"/>
          </a:p>
          <a:p>
            <a:endParaRPr lang="sv-SE" dirty="0">
              <a:cs typeface="Calibri"/>
            </a:endParaRPr>
          </a:p>
          <a:p>
            <a:pPr marL="29845"/>
            <a:endParaRPr lang="sv-SE" dirty="0">
              <a:cs typeface="Calibri"/>
            </a:endParaRPr>
          </a:p>
        </p:txBody>
      </p:sp>
      <p:sp>
        <p:nvSpPr>
          <p:cNvPr id="4" name="Platshållare för bildnummer 3"/>
          <p:cNvSpPr>
            <a:spLocks noGrp="1"/>
          </p:cNvSpPr>
          <p:nvPr>
            <p:ph type="sldNum" sz="quarter" idx="5"/>
          </p:nvPr>
        </p:nvSpPr>
        <p:spPr/>
        <p:txBody>
          <a:bodyPr/>
          <a:lstStyle/>
          <a:p>
            <a:fld id="{852A448C-C4C9-419F-B88D-BD1CD7DFF8FA}" type="slidenum">
              <a:rPr lang="sv-SE" smtClean="0"/>
              <a:t>12</a:t>
            </a:fld>
            <a:endParaRPr lang="sv-SE"/>
          </a:p>
        </p:txBody>
      </p:sp>
    </p:spTree>
    <p:extLst>
      <p:ext uri="{BB962C8B-B14F-4D97-AF65-F5344CB8AC3E}">
        <p14:creationId xmlns:p14="http://schemas.microsoft.com/office/powerpoint/2010/main" val="2736699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a:buNone/>
            </a:pPr>
            <a:r>
              <a:rPr lang="sv-SE" sz="2000" b="1" dirty="0">
                <a:solidFill>
                  <a:srgbClr val="68582A"/>
                </a:solidFill>
                <a:latin typeface="+mn-lt"/>
                <a:ea typeface="Calibri" panose="020F0502020204030204" pitchFamily="34" charset="0"/>
                <a:cs typeface="Calibri"/>
              </a:rPr>
              <a:t>Våra fem kärnvärden kan sammanfattas:</a:t>
            </a:r>
            <a:r>
              <a:rPr lang="sv-SE" sz="2000" b="1" dirty="0">
                <a:latin typeface="Calibri" panose="020F0502020204030204" pitchFamily="34" charset="0"/>
                <a:ea typeface="Calibri" panose="020F0502020204030204" pitchFamily="34" charset="0"/>
              </a:rPr>
              <a:t/>
            </a:r>
            <a:br>
              <a:rPr lang="sv-SE" sz="2000" b="1" dirty="0">
                <a:latin typeface="Calibri" panose="020F0502020204030204" pitchFamily="34" charset="0"/>
                <a:ea typeface="Calibri" panose="020F0502020204030204" pitchFamily="34" charset="0"/>
              </a:rPr>
            </a:br>
            <a:r>
              <a:rPr lang="sv-SE" sz="1200" b="1" dirty="0">
                <a:solidFill>
                  <a:srgbClr val="68582A"/>
                </a:solidFill>
                <a:latin typeface="+mn-lt"/>
              </a:rPr>
              <a:t>En Nära vård som är: </a:t>
            </a:r>
            <a:r>
              <a:rPr lang="sv-SE" sz="1200" dirty="0">
                <a:solidFill>
                  <a:srgbClr val="68582A"/>
                </a:solidFill>
                <a:latin typeface="+mn-lt"/>
              </a:rPr>
              <a:t>Nära​, Samordnad​, Resurseffektiv, Hälsofrämjande​ och Personcentrerad.</a:t>
            </a:r>
          </a:p>
          <a:p>
            <a:pPr marL="0" indent="0">
              <a:buFont typeface="Arial"/>
              <a:buNone/>
            </a:pPr>
            <a:endParaRPr lang="sv-SE" sz="1200" dirty="0">
              <a:solidFill>
                <a:srgbClr val="68582A"/>
              </a:solidFill>
              <a:latin typeface="+mn-lt"/>
            </a:endParaRPr>
          </a:p>
          <a:p>
            <a:pPr marL="0" indent="0">
              <a:buFont typeface="Arial"/>
              <a:buNone/>
            </a:pPr>
            <a:r>
              <a:rPr lang="sv-SE" sz="1200" dirty="0">
                <a:solidFill>
                  <a:srgbClr val="68582A"/>
                </a:solidFill>
                <a:latin typeface="+mn-lt"/>
              </a:rPr>
              <a:t>Vi behöver komma närmare invånarna och kunna bemöta varje individ, som en unik person och se helheten.</a:t>
            </a:r>
          </a:p>
          <a:p>
            <a:pPr marL="0" indent="0">
              <a:buFont typeface="Arial"/>
              <a:buNone/>
            </a:pPr>
            <a:r>
              <a:rPr lang="sv-SE" sz="1200" dirty="0" smtClean="0">
                <a:solidFill>
                  <a:srgbClr val="68582A"/>
                </a:solidFill>
                <a:latin typeface="+mn-lt"/>
              </a:rPr>
              <a:t>Varje individ uppmuntras </a:t>
            </a:r>
            <a:r>
              <a:rPr lang="sv-SE" sz="1200" dirty="0">
                <a:solidFill>
                  <a:srgbClr val="68582A"/>
                </a:solidFill>
                <a:latin typeface="+mn-lt"/>
              </a:rPr>
              <a:t>att </a:t>
            </a:r>
            <a:r>
              <a:rPr lang="sv-SE" sz="1200" dirty="0" smtClean="0">
                <a:solidFill>
                  <a:srgbClr val="68582A"/>
                </a:solidFill>
                <a:latin typeface="+mn-lt"/>
              </a:rPr>
              <a:t>vara </a:t>
            </a:r>
            <a:r>
              <a:rPr lang="sv-SE" sz="1200" dirty="0">
                <a:solidFill>
                  <a:srgbClr val="68582A"/>
                </a:solidFill>
                <a:latin typeface="+mn-lt"/>
              </a:rPr>
              <a:t>mer delaktig i sin hälsa. </a:t>
            </a:r>
          </a:p>
          <a:p>
            <a:pPr marL="0" indent="0">
              <a:buFont typeface="Arial"/>
              <a:buNone/>
            </a:pPr>
            <a:r>
              <a:rPr lang="sv-SE" sz="1200" dirty="0">
                <a:solidFill>
                  <a:srgbClr val="68582A"/>
                </a:solidFill>
                <a:latin typeface="+mn-lt"/>
              </a:rPr>
              <a:t>Det gör vi bland annat genom att ställa frågan: ”Vad är viktigt för dig?”</a:t>
            </a:r>
          </a:p>
        </p:txBody>
      </p:sp>
      <p:sp>
        <p:nvSpPr>
          <p:cNvPr id="4" name="Platshållare för bildnummer 3"/>
          <p:cNvSpPr>
            <a:spLocks noGrp="1"/>
          </p:cNvSpPr>
          <p:nvPr>
            <p:ph type="sldNum" sz="quarter" idx="5"/>
          </p:nvPr>
        </p:nvSpPr>
        <p:spPr/>
        <p:txBody>
          <a:bodyPr/>
          <a:lstStyle/>
          <a:p>
            <a:fld id="{852A448C-C4C9-419F-B88D-BD1CD7DFF8FA}" type="slidenum">
              <a:rPr lang="sv-SE" smtClean="0"/>
              <a:t>13</a:t>
            </a:fld>
            <a:endParaRPr lang="sv-SE"/>
          </a:p>
        </p:txBody>
      </p:sp>
    </p:spTree>
    <p:extLst>
      <p:ext uri="{BB962C8B-B14F-4D97-AF65-F5344CB8AC3E}">
        <p14:creationId xmlns:p14="http://schemas.microsoft.com/office/powerpoint/2010/main" val="2689551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noProof="1"/>
              <a:t>Hur </a:t>
            </a:r>
            <a:r>
              <a:rPr lang="sv-SE" sz="1200" noProof="1" smtClean="0"/>
              <a:t>når</a:t>
            </a:r>
            <a:r>
              <a:rPr lang="sv-SE" sz="1200" baseline="0" noProof="1" smtClean="0"/>
              <a:t> vi målet om en God och nära vård</a:t>
            </a:r>
            <a:r>
              <a:rPr lang="sv-SE" sz="1200" noProof="1" smtClean="0"/>
              <a:t> </a:t>
            </a:r>
            <a:r>
              <a:rPr lang="sv-SE" sz="1200" noProof="1"/>
              <a:t>i Gävleborgs län? </a:t>
            </a:r>
          </a:p>
          <a:p>
            <a:r>
              <a:rPr lang="sv-SE" sz="1200" noProof="1"/>
              <a:t>Region Gävleborg och de tio kommunerna är varandras förutsättningar för att lyckas ur ett helhetsperspektiv för den enskilde invånaren.</a:t>
            </a:r>
            <a:r>
              <a:rPr lang="sv-SE" noProof="1"/>
              <a:t> </a:t>
            </a:r>
            <a:endParaRPr lang="sv-SE" noProof="1">
              <a:cs typeface="Calibri"/>
            </a:endParaRPr>
          </a:p>
          <a:p>
            <a:r>
              <a:rPr lang="sv-SE" noProof="1">
                <a:cs typeface="Calibri"/>
              </a:rPr>
              <a:t>För en bättre samverkan behöver vi koppla ihop befintliga nätverk, verksamheter, avdelningar och personer för att utveckla våra relationer. </a:t>
            </a:r>
          </a:p>
          <a:p>
            <a:r>
              <a:rPr lang="sv-SE" noProof="1">
                <a:cs typeface="Calibri"/>
              </a:rPr>
              <a:t>Vi behöver bli bättre på att dela uppdrag med flera aktörer som har samma syfte. </a:t>
            </a:r>
            <a:r>
              <a:rPr lang="sv-SE" noProof="1" smtClean="0">
                <a:cs typeface="Calibri"/>
              </a:rPr>
              <a:t>Vi behöver ta ett gemensamt ansvar för våra gemensamma invånare.</a:t>
            </a:r>
            <a:endParaRPr lang="sv-SE" noProof="1">
              <a:cs typeface="Calibri"/>
            </a:endParaRPr>
          </a:p>
        </p:txBody>
      </p:sp>
      <p:sp>
        <p:nvSpPr>
          <p:cNvPr id="4" name="Platshållare för bildnummer 3"/>
          <p:cNvSpPr>
            <a:spLocks noGrp="1"/>
          </p:cNvSpPr>
          <p:nvPr>
            <p:ph type="sldNum" sz="quarter" idx="5"/>
          </p:nvPr>
        </p:nvSpPr>
        <p:spPr/>
        <p:txBody>
          <a:bodyPr/>
          <a:lstStyle/>
          <a:p>
            <a:fld id="{852A448C-C4C9-419F-B88D-BD1CD7DFF8FA}" type="slidenum">
              <a:rPr lang="sv-SE" smtClean="0"/>
              <a:t>14</a:t>
            </a:fld>
            <a:endParaRPr lang="sv-SE"/>
          </a:p>
        </p:txBody>
      </p:sp>
    </p:spTree>
    <p:extLst>
      <p:ext uri="{BB962C8B-B14F-4D97-AF65-F5344CB8AC3E}">
        <p14:creationId xmlns:p14="http://schemas.microsoft.com/office/powerpoint/2010/main" val="127289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listat ett antal exempel på Nära vård inom Gävleborgs län. </a:t>
            </a:r>
            <a:br>
              <a:rPr lang="sv-SE" dirty="0"/>
            </a:br>
            <a:r>
              <a:rPr lang="sv-SE" dirty="0"/>
              <a:t>Ta en stund och prata tillsammans. Kan ni ge fler exempel? </a:t>
            </a:r>
            <a:br>
              <a:rPr lang="sv-SE" dirty="0"/>
            </a:br>
            <a:r>
              <a:rPr lang="sv-SE" dirty="0"/>
              <a:t>Arbetar du redan inom något av dessa områden? </a:t>
            </a:r>
            <a:r>
              <a:rPr lang="sv-SE" noProof="1"/>
              <a:t>Berätta</a:t>
            </a:r>
            <a:r>
              <a:rPr lang="sv-SE" dirty="0" smtClean="0"/>
              <a:t>!</a:t>
            </a:r>
            <a:endParaRPr lang="sv-SE" dirty="0"/>
          </a:p>
          <a:p>
            <a:endParaRPr lang="en-US" dirty="0">
              <a:cs typeface="Calibri"/>
            </a:endParaRPr>
          </a:p>
        </p:txBody>
      </p:sp>
      <p:sp>
        <p:nvSpPr>
          <p:cNvPr id="4" name="Platshållare för bildnummer 3"/>
          <p:cNvSpPr>
            <a:spLocks noGrp="1"/>
          </p:cNvSpPr>
          <p:nvPr>
            <p:ph type="sldNum" sz="quarter" idx="5"/>
          </p:nvPr>
        </p:nvSpPr>
        <p:spPr/>
        <p:txBody>
          <a:bodyPr/>
          <a:lstStyle/>
          <a:p>
            <a:fld id="{852A448C-C4C9-419F-B88D-BD1CD7DFF8FA}" type="slidenum">
              <a:rPr lang="sv-SE" smtClean="0"/>
              <a:t>15</a:t>
            </a:fld>
            <a:endParaRPr lang="sv-SE"/>
          </a:p>
        </p:txBody>
      </p:sp>
    </p:spTree>
    <p:extLst>
      <p:ext uri="{BB962C8B-B14F-4D97-AF65-F5344CB8AC3E}">
        <p14:creationId xmlns:p14="http://schemas.microsoft.com/office/powerpoint/2010/main" val="757309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Filmen</a:t>
            </a:r>
            <a:r>
              <a:rPr lang="sv-SE" b="1" dirty="0"/>
              <a:t> Livet är inte så lätt</a:t>
            </a:r>
            <a:r>
              <a:rPr lang="sv-SE" dirty="0"/>
              <a:t> är framtagen av </a:t>
            </a:r>
            <a:r>
              <a:rPr lang="sv-SE" dirty="0" smtClean="0"/>
              <a:t>Skolverket och Socialstyrelsen, </a:t>
            </a:r>
            <a:r>
              <a:rPr lang="sv-SE" dirty="0"/>
              <a:t>i arbetet för att sprida information om vikten av tidiga och samordnade insatser. Det kan bli bättre för många barn och unga om skola, vård och socialtjänst agerar tillsammans, i tid. </a:t>
            </a:r>
            <a:r>
              <a:rPr lang="sv-SE" dirty="0" smtClean="0"/>
              <a:t>Filmen </a:t>
            </a:r>
            <a:r>
              <a:rPr lang="sv-SE" dirty="0"/>
              <a:t>är ca 2 min lång.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Du kan också ladda ner filmen via länken:</a:t>
            </a:r>
          </a:p>
          <a:p>
            <a:r>
              <a:rPr lang="sv-SE" dirty="0" smtClean="0">
                <a:hlinkClick r:id="rId3"/>
              </a:rPr>
              <a:t>Livet är inte så lätt - Tidiga och samordnade insatser för barn och unga - YouTube</a:t>
            </a:r>
            <a:endParaRPr lang="en-US" dirty="0">
              <a:cs typeface="Calibri"/>
            </a:endParaRPr>
          </a:p>
          <a:p>
            <a:endParaRPr lang="en-US" dirty="0"/>
          </a:p>
          <a:p>
            <a:endParaRPr lang="en-US" dirty="0">
              <a:cs typeface="Calibri"/>
            </a:endParaRPr>
          </a:p>
        </p:txBody>
      </p:sp>
      <p:sp>
        <p:nvSpPr>
          <p:cNvPr id="4" name="Platshållare för bildnummer 3"/>
          <p:cNvSpPr>
            <a:spLocks noGrp="1"/>
          </p:cNvSpPr>
          <p:nvPr>
            <p:ph type="sldNum" sz="quarter" idx="5"/>
          </p:nvPr>
        </p:nvSpPr>
        <p:spPr/>
        <p:txBody>
          <a:bodyPr/>
          <a:lstStyle/>
          <a:p>
            <a:fld id="{852A448C-C4C9-419F-B88D-BD1CD7DFF8FA}" type="slidenum">
              <a:rPr lang="sv-SE" smtClean="0"/>
              <a:t>16</a:t>
            </a:fld>
            <a:endParaRPr lang="sv-SE"/>
          </a:p>
        </p:txBody>
      </p:sp>
    </p:spTree>
    <p:extLst>
      <p:ext uri="{BB962C8B-B14F-4D97-AF65-F5344CB8AC3E}">
        <p14:creationId xmlns:p14="http://schemas.microsoft.com/office/powerpoint/2010/main" val="1306974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Ta en dialog i er grupp och reflektera över följande frågor.</a:t>
            </a:r>
          </a:p>
        </p:txBody>
      </p:sp>
      <p:sp>
        <p:nvSpPr>
          <p:cNvPr id="4" name="Platshållare för bildnummer 3"/>
          <p:cNvSpPr>
            <a:spLocks noGrp="1"/>
          </p:cNvSpPr>
          <p:nvPr>
            <p:ph type="sldNum" sz="quarter" idx="5"/>
          </p:nvPr>
        </p:nvSpPr>
        <p:spPr/>
        <p:txBody>
          <a:bodyPr/>
          <a:lstStyle/>
          <a:p>
            <a:fld id="{852A448C-C4C9-419F-B88D-BD1CD7DFF8FA}" type="slidenum">
              <a:rPr lang="sv-SE" smtClean="0"/>
              <a:t>17</a:t>
            </a:fld>
            <a:endParaRPr lang="sv-SE"/>
          </a:p>
        </p:txBody>
      </p:sp>
    </p:spTree>
    <p:extLst>
      <p:ext uri="{BB962C8B-B14F-4D97-AF65-F5344CB8AC3E}">
        <p14:creationId xmlns:p14="http://schemas.microsoft.com/office/powerpoint/2010/main" val="2160409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Om du vill ha mer information om Nära vård, så finner du den på webben</a:t>
            </a:r>
          </a:p>
        </p:txBody>
      </p:sp>
      <p:sp>
        <p:nvSpPr>
          <p:cNvPr id="4" name="Platshållare för bildnummer 3"/>
          <p:cNvSpPr>
            <a:spLocks noGrp="1"/>
          </p:cNvSpPr>
          <p:nvPr>
            <p:ph type="sldNum" sz="quarter" idx="10"/>
          </p:nvPr>
        </p:nvSpPr>
        <p:spPr/>
        <p:txBody>
          <a:bodyPr/>
          <a:lstStyle/>
          <a:p>
            <a:fld id="{852A448C-C4C9-419F-B88D-BD1CD7DFF8FA}" type="slidenum">
              <a:rPr lang="sv-SE" smtClean="0"/>
              <a:t>18</a:t>
            </a:fld>
            <a:endParaRPr lang="sv-SE"/>
          </a:p>
        </p:txBody>
      </p:sp>
    </p:spTree>
    <p:extLst>
      <p:ext uri="{BB962C8B-B14F-4D97-AF65-F5344CB8AC3E}">
        <p14:creationId xmlns:p14="http://schemas.microsoft.com/office/powerpoint/2010/main" val="145233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Den här presentationen är tänkt att ge en grundläggande förståelse för vad begreppet </a:t>
            </a:r>
            <a:br>
              <a:rPr lang="sv-SE" sz="1200" dirty="0"/>
            </a:br>
            <a:r>
              <a:rPr lang="sv-SE" sz="1200" dirty="0" smtClean="0"/>
              <a:t>God </a:t>
            </a:r>
            <a:r>
              <a:rPr lang="sv-SE" sz="1200" dirty="0"/>
              <a:t>och Nära Vård står för och varför samhället måste göra </a:t>
            </a:r>
            <a:r>
              <a:rPr lang="sv-SE" sz="1200" dirty="0" smtClean="0"/>
              <a:t>en </a:t>
            </a:r>
            <a:r>
              <a:rPr lang="sv-SE" sz="1200" dirty="0"/>
              <a:t>omställning. </a:t>
            </a:r>
          </a:p>
          <a:p>
            <a:r>
              <a:rPr lang="sv-SE" sz="1200" dirty="0"/>
              <a:t>Innehållet är producerat av Länsledning Välfärd och riktar sig till alla medarbetare inom </a:t>
            </a:r>
            <a:r>
              <a:rPr lang="sv-SE" sz="1200" dirty="0" smtClean="0"/>
              <a:t>skola,</a:t>
            </a:r>
            <a:r>
              <a:rPr lang="sv-SE" sz="1200" baseline="0" dirty="0" smtClean="0"/>
              <a:t> socialtjänst, vård och omsorg i </a:t>
            </a:r>
            <a:r>
              <a:rPr lang="sv-SE" sz="1200" dirty="0" smtClean="0"/>
              <a:t>våra </a:t>
            </a:r>
            <a:r>
              <a:rPr lang="sv-SE" sz="1200" dirty="0"/>
              <a:t/>
            </a:r>
            <a:br>
              <a:rPr lang="sv-SE" sz="1200" dirty="0"/>
            </a:br>
            <a:r>
              <a:rPr lang="sv-SE" sz="1200" dirty="0"/>
              <a:t>tio kommuner i Gävleborgs </a:t>
            </a:r>
            <a:r>
              <a:rPr lang="sv-SE" sz="1200" dirty="0" smtClean="0"/>
              <a:t>län, liksom alla medarbetare </a:t>
            </a:r>
            <a:r>
              <a:rPr lang="sv-SE" sz="1200" dirty="0"/>
              <a:t>inom Region Gävleborg.  </a:t>
            </a: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I presentation förekommer begreppen God och Nära vård, och ibland bara Nära vård. Innebörden är densamma.</a:t>
            </a:r>
          </a:p>
          <a:p>
            <a:endParaRPr lang="sv-SE" sz="1200" dirty="0"/>
          </a:p>
          <a:p>
            <a:endParaRPr lang="sv-SE" sz="1200" dirty="0"/>
          </a:p>
        </p:txBody>
      </p:sp>
      <p:sp>
        <p:nvSpPr>
          <p:cNvPr id="4" name="Platshållare för bildnummer 3"/>
          <p:cNvSpPr>
            <a:spLocks noGrp="1"/>
          </p:cNvSpPr>
          <p:nvPr>
            <p:ph type="sldNum" sz="quarter" idx="10"/>
          </p:nvPr>
        </p:nvSpPr>
        <p:spPr/>
        <p:txBody>
          <a:bodyPr/>
          <a:lstStyle/>
          <a:p>
            <a:fld id="{852A448C-C4C9-419F-B88D-BD1CD7DFF8FA}" type="slidenum">
              <a:rPr lang="sv-SE" smtClean="0"/>
              <a:t>2</a:t>
            </a:fld>
            <a:endParaRPr lang="sv-SE"/>
          </a:p>
        </p:txBody>
      </p:sp>
    </p:spTree>
    <p:extLst>
      <p:ext uri="{BB962C8B-B14F-4D97-AF65-F5344CB8AC3E}">
        <p14:creationId xmlns:p14="http://schemas.microsoft.com/office/powerpoint/2010/main" val="314236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I den här inledande filmen berättar</a:t>
            </a:r>
            <a:r>
              <a:rPr lang="sv-SE" sz="1200" b="0" i="0" kern="1200" baseline="0" dirty="0" smtClean="0">
                <a:solidFill>
                  <a:schemeClr val="tx1"/>
                </a:solidFill>
                <a:effectLst/>
                <a:latin typeface="+mn-lt"/>
                <a:ea typeface="+mn-ea"/>
                <a:cs typeface="+mn-cs"/>
              </a:rPr>
              <a:t> </a:t>
            </a:r>
            <a:r>
              <a:rPr lang="sv-SE" sz="1200" b="0" i="0" kern="1200" dirty="0" smtClean="0">
                <a:solidFill>
                  <a:schemeClr val="tx1"/>
                </a:solidFill>
                <a:effectLst/>
                <a:latin typeface="+mn-lt"/>
                <a:ea typeface="+mn-ea"/>
                <a:cs typeface="+mn-cs"/>
              </a:rPr>
              <a:t>Caroline Engberg</a:t>
            </a:r>
            <a:r>
              <a:rPr lang="sv-SE" sz="1200" b="0" i="0" kern="1200" baseline="0" dirty="0" smtClean="0">
                <a:solidFill>
                  <a:schemeClr val="tx1"/>
                </a:solidFill>
                <a:effectLst/>
                <a:latin typeface="+mn-lt"/>
                <a:ea typeface="+mn-ea"/>
                <a:cs typeface="+mn-cs"/>
              </a:rPr>
              <a:t> och</a:t>
            </a:r>
            <a:r>
              <a:rPr lang="sv-SE" sz="1200" b="0" i="0" kern="1200" dirty="0" smtClean="0">
                <a:solidFill>
                  <a:schemeClr val="tx1"/>
                </a:solidFill>
                <a:effectLst/>
                <a:latin typeface="+mn-lt"/>
                <a:ea typeface="+mn-ea"/>
                <a:cs typeface="+mn-cs"/>
              </a:rPr>
              <a:t> Tina Mansson Söderlund</a:t>
            </a:r>
            <a:r>
              <a:rPr lang="sv-SE" sz="1200" b="0" i="0" kern="1200" baseline="0" dirty="0" smtClean="0">
                <a:solidFill>
                  <a:schemeClr val="tx1"/>
                </a:solidFill>
                <a:effectLst/>
                <a:latin typeface="+mn-lt"/>
                <a:ea typeface="+mn-ea"/>
                <a:cs typeface="+mn-cs"/>
              </a:rPr>
              <a:t> om omställningen till god och nära vård.</a:t>
            </a: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Du kan också ladda ner filmen via länken:</a:t>
            </a:r>
          </a:p>
          <a:p>
            <a:r>
              <a:rPr lang="sv-SE" sz="1200" b="0" i="0" u="none" strike="noStrike" kern="1200" dirty="0" smtClean="0">
                <a:solidFill>
                  <a:schemeClr val="tx1"/>
                </a:solidFill>
                <a:effectLst/>
                <a:latin typeface="+mn-lt"/>
                <a:ea typeface="+mn-ea"/>
                <a:cs typeface="+mn-cs"/>
                <a:hlinkClick r:id="rId3"/>
              </a:rPr>
              <a:t>https://youtu.be/FpRdNHgDjho</a:t>
            </a:r>
            <a:endParaRPr lang="sv-SE" sz="1200" b="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52A448C-C4C9-419F-B88D-BD1CD7DFF8FA}" type="slidenum">
              <a:rPr lang="sv-SE" smtClean="0"/>
              <a:t>3</a:t>
            </a:fld>
            <a:endParaRPr lang="sv-SE"/>
          </a:p>
        </p:txBody>
      </p:sp>
    </p:spTree>
    <p:extLst>
      <p:ext uri="{BB962C8B-B14F-4D97-AF65-F5344CB8AC3E}">
        <p14:creationId xmlns:p14="http://schemas.microsoft.com/office/powerpoint/2010/main" val="418665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vi fick kika i </a:t>
            </a:r>
            <a:r>
              <a:rPr lang="sv-SE" noProof="1"/>
              <a:t>spåkulan</a:t>
            </a:r>
            <a:r>
              <a:rPr lang="sv-SE" dirty="0"/>
              <a:t> och höra röster från framtiden, skulle det kunna låta så här när Gävleborgs invånare pratar om sin upplevelse om skola, vård och omsorg? </a:t>
            </a:r>
          </a:p>
          <a:p>
            <a:r>
              <a:rPr lang="sv-SE" dirty="0"/>
              <a:t>Stefan 69 säger: </a:t>
            </a:r>
            <a:r>
              <a:rPr lang="sv-SE" i="1" dirty="0">
                <a:solidFill>
                  <a:srgbClr val="68582A"/>
                </a:solidFill>
              </a:rPr>
              <a:t>”Jag behöver inte ha koll på hur min omsorg är organiserad för jag har EN väg in och känner mig trygg med det”.</a:t>
            </a:r>
          </a:p>
          <a:p>
            <a:r>
              <a:rPr lang="sv-SE" i="0" dirty="0">
                <a:solidFill>
                  <a:srgbClr val="68582A"/>
                </a:solidFill>
              </a:rPr>
              <a:t>37-åriga Sofia säger: </a:t>
            </a:r>
            <a:r>
              <a:rPr lang="sv-SE" i="1" dirty="0">
                <a:solidFill>
                  <a:srgbClr val="68582A"/>
                </a:solidFill>
              </a:rPr>
              <a:t>”Jag kan ha möten digitalt när det går och fysiskt när det krävs. Det passar mig perfekt”.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solidFill>
                  <a:srgbClr val="68582A"/>
                </a:solidFill>
              </a:rPr>
              <a:t>”Jag behöver inte berätta min livssituation om och om igen.”  tycker</a:t>
            </a:r>
            <a:r>
              <a:rPr lang="sv-SE" i="1" baseline="0" dirty="0">
                <a:solidFill>
                  <a:srgbClr val="68582A"/>
                </a:solidFill>
              </a:rPr>
              <a:t> Ester 88 år.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solidFill>
                  <a:srgbClr val="68582A"/>
                </a:solidFill>
              </a:rPr>
              <a:t>Edit 24 år säger: </a:t>
            </a:r>
            <a:r>
              <a:rPr lang="sv-SE" i="1" dirty="0">
                <a:solidFill>
                  <a:srgbClr val="68582A"/>
                </a:solidFill>
              </a:rPr>
              <a:t>”Jag bryr mig om min hälsa och vill ha goda vanor i min vardag”.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solidFill>
                  <a:srgbClr val="68582A"/>
                </a:solidFill>
              </a:rPr>
              <a:t>Och Kevin som är 12 år säger; ”Det är jobbigt i skolan när bokstäverna hoppar runt på sidan. Jag blir arg. Det är skönt att Annika hjälper mig med allt”.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solidFill>
                  <a:srgbClr val="68582A"/>
                </a:solidFill>
              </a:rPr>
              <a:t>Ahmed 49 år beskriver sin situation: </a:t>
            </a:r>
            <a:r>
              <a:rPr lang="sv-SE" i="1" dirty="0">
                <a:solidFill>
                  <a:srgbClr val="68582A"/>
                </a:solidFill>
                <a:latin typeface="Arial" panose="020B0604020202020204" pitchFamily="34" charset="0"/>
              </a:rPr>
              <a:t>”</a:t>
            </a:r>
            <a:r>
              <a:rPr lang="sv-SE" i="1" dirty="0">
                <a:solidFill>
                  <a:srgbClr val="68582A"/>
                </a:solidFill>
              </a:rPr>
              <a:t>Jag blir sedd och hörd och är delaktig i beslut som handlar om min hälsa. Jag vet inte vilken organisation mina kontakter kommer ifrån. Det är Pelle, Sanna och Oscar.”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solidFill>
                <a:srgbClr val="68582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solidFill>
                <a:srgbClr val="68582A"/>
              </a:solidFill>
            </a:endParaRPr>
          </a:p>
          <a:p>
            <a:endParaRPr lang="sv-SE" dirty="0"/>
          </a:p>
        </p:txBody>
      </p:sp>
      <p:sp>
        <p:nvSpPr>
          <p:cNvPr id="4" name="Platshållare för bildnummer 3"/>
          <p:cNvSpPr>
            <a:spLocks noGrp="1"/>
          </p:cNvSpPr>
          <p:nvPr>
            <p:ph type="sldNum" sz="quarter" idx="5"/>
          </p:nvPr>
        </p:nvSpPr>
        <p:spPr/>
        <p:txBody>
          <a:bodyPr/>
          <a:lstStyle/>
          <a:p>
            <a:fld id="{852A448C-C4C9-419F-B88D-BD1CD7DFF8FA}" type="slidenum">
              <a:rPr lang="sv-SE" smtClean="0"/>
              <a:t>4</a:t>
            </a:fld>
            <a:endParaRPr lang="sv-SE"/>
          </a:p>
        </p:txBody>
      </p:sp>
    </p:spTree>
    <p:extLst>
      <p:ext uri="{BB962C8B-B14F-4D97-AF65-F5344CB8AC3E}">
        <p14:creationId xmlns:p14="http://schemas.microsoft.com/office/powerpoint/2010/main" val="4147614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Här följer en kort film som Sveriges kommuner och Regioner, SKR,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tagit fram som </a:t>
            </a:r>
            <a:r>
              <a:rPr lang="sv-SE" sz="1200" kern="1200" dirty="0" smtClean="0">
                <a:solidFill>
                  <a:schemeClr val="tx1"/>
                </a:solidFill>
                <a:effectLst/>
                <a:latin typeface="+mn-lt"/>
                <a:ea typeface="+mn-ea"/>
                <a:cs typeface="+mn-cs"/>
              </a:rPr>
              <a:t>beskriver Nära </a:t>
            </a:r>
            <a:r>
              <a:rPr lang="sv-SE" sz="1200" kern="1200" dirty="0">
                <a:solidFill>
                  <a:schemeClr val="tx1"/>
                </a:solidFill>
                <a:effectLst/>
                <a:latin typeface="+mn-lt"/>
                <a:ea typeface="+mn-ea"/>
                <a:cs typeface="+mn-cs"/>
              </a:rPr>
              <a:t>vård. </a:t>
            </a: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Du kan också ladda ner filmen via länken: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hlinkClick r:id="rId3"/>
              </a:rPr>
              <a:t>Nära vård - YouTube</a:t>
            </a:r>
            <a:endParaRPr lang="sv-SE" sz="1200" kern="1200" dirty="0">
              <a:solidFill>
                <a:schemeClr val="tx1"/>
              </a:solidFill>
              <a:effectLst/>
              <a:latin typeface="+mn-lt"/>
              <a:ea typeface="+mn-ea"/>
              <a:cs typeface="+mn-cs"/>
            </a:endParaRPr>
          </a:p>
          <a:p>
            <a:endParaRPr lang="en-US" noProof="1">
              <a:cs typeface="Calibri"/>
            </a:endParaRPr>
          </a:p>
        </p:txBody>
      </p:sp>
      <p:sp>
        <p:nvSpPr>
          <p:cNvPr id="4" name="Platshållare för bildnummer 3"/>
          <p:cNvSpPr>
            <a:spLocks noGrp="1"/>
          </p:cNvSpPr>
          <p:nvPr>
            <p:ph type="sldNum" sz="quarter" idx="5"/>
          </p:nvPr>
        </p:nvSpPr>
        <p:spPr/>
        <p:txBody>
          <a:bodyPr/>
          <a:lstStyle/>
          <a:p>
            <a:fld id="{852A448C-C4C9-419F-B88D-BD1CD7DFF8FA}" type="slidenum">
              <a:rPr lang="sv-SE" smtClean="0"/>
              <a:t>5</a:t>
            </a:fld>
            <a:endParaRPr lang="sv-SE"/>
          </a:p>
        </p:txBody>
      </p:sp>
    </p:spTree>
    <p:extLst>
      <p:ext uri="{BB962C8B-B14F-4D97-AF65-F5344CB8AC3E}">
        <p14:creationId xmlns:p14="http://schemas.microsoft.com/office/powerpoint/2010/main" val="4219549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Vård,</a:t>
            </a:r>
            <a:r>
              <a:rPr lang="sv-SE" baseline="0" dirty="0"/>
              <a:t> skola och </a:t>
            </a:r>
            <a:r>
              <a:rPr lang="sv-SE" dirty="0"/>
              <a:t>omsorg behöver ställa om och ändra arbetssätt därför att: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Andelen äldre ökar och lever längre med fler kroniska sjukdomar, det betyder större efterfrågan på vård och </a:t>
            </a:r>
            <a:r>
              <a:rPr lang="sv-SE" sz="1200" kern="1200" dirty="0" smtClean="0">
                <a:solidFill>
                  <a:schemeClr val="tx1"/>
                </a:solidFill>
                <a:effectLst/>
                <a:latin typeface="+mn-lt"/>
                <a:ea typeface="+mn-ea"/>
                <a:cs typeface="+mn-cs"/>
              </a:rPr>
              <a:t>omsorg</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Gruppen äldre över 80 år kommer </a:t>
            </a:r>
            <a:r>
              <a:rPr lang="sv-SE" sz="1200" kern="1200" dirty="0">
                <a:solidFill>
                  <a:schemeClr val="tx1"/>
                </a:solidFill>
                <a:effectLst/>
                <a:latin typeface="+mn-lt"/>
                <a:ea typeface="+mn-ea"/>
                <a:cs typeface="+mn-cs"/>
              </a:rPr>
              <a:t>att öka med nästan 50</a:t>
            </a:r>
            <a:r>
              <a:rPr lang="sv-SE" sz="1200" kern="1200" dirty="0" smtClean="0">
                <a:solidFill>
                  <a:schemeClr val="tx1"/>
                </a:solidFill>
                <a:effectLst/>
                <a:latin typeface="+mn-lt"/>
                <a:ea typeface="+mn-ea"/>
                <a:cs typeface="+mn-cs"/>
              </a:rPr>
              <a:t>%, medan gruppen </a:t>
            </a:r>
            <a:r>
              <a:rPr lang="sv-SE" sz="1200" kern="1200" dirty="0">
                <a:solidFill>
                  <a:schemeClr val="tx1"/>
                </a:solidFill>
                <a:effectLst/>
                <a:latin typeface="+mn-lt"/>
                <a:ea typeface="+mn-ea"/>
                <a:cs typeface="+mn-cs"/>
              </a:rPr>
              <a:t>i arbetsför ålder bara </a:t>
            </a:r>
            <a:r>
              <a:rPr lang="sv-SE" sz="1200" kern="1200" dirty="0" smtClean="0">
                <a:solidFill>
                  <a:schemeClr val="tx1"/>
                </a:solidFill>
                <a:effectLst/>
                <a:latin typeface="+mn-lt"/>
                <a:ea typeface="+mn-ea"/>
                <a:cs typeface="+mn-cs"/>
              </a:rPr>
              <a:t>kommer att </a:t>
            </a:r>
            <a:r>
              <a:rPr lang="sv-SE" sz="1200" kern="1200" dirty="0">
                <a:solidFill>
                  <a:schemeClr val="tx1"/>
                </a:solidFill>
                <a:effectLst/>
                <a:latin typeface="+mn-lt"/>
                <a:ea typeface="+mn-ea"/>
                <a:cs typeface="+mn-cs"/>
              </a:rPr>
              <a:t>öka med </a:t>
            </a:r>
            <a:r>
              <a:rPr lang="sv-SE" sz="1200" kern="1200" dirty="0" smtClean="0">
                <a:solidFill>
                  <a:schemeClr val="tx1"/>
                </a:solidFill>
                <a:effectLst/>
                <a:latin typeface="+mn-lt"/>
                <a:ea typeface="+mn-ea"/>
                <a:cs typeface="+mn-cs"/>
              </a:rPr>
              <a:t>knappt 4</a:t>
            </a:r>
            <a:r>
              <a:rPr lang="sv-SE" sz="1200" kern="1200" dirty="0">
                <a:solidFill>
                  <a:schemeClr val="tx1"/>
                </a:solidFill>
                <a:effectLst/>
                <a:latin typeface="+mn-lt"/>
                <a:ea typeface="+mn-ea"/>
                <a:cs typeface="+mn-cs"/>
              </a:rPr>
              <a:t>% under samma </a:t>
            </a:r>
            <a:r>
              <a:rPr lang="sv-SE" sz="1200" kern="1200" dirty="0" smtClean="0">
                <a:solidFill>
                  <a:schemeClr val="tx1"/>
                </a:solidFill>
                <a:effectLst/>
                <a:latin typeface="+mn-lt"/>
                <a:ea typeface="+mn-ea"/>
                <a:cs typeface="+mn-cs"/>
              </a:rPr>
              <a:t>period. Det </a:t>
            </a:r>
            <a:r>
              <a:rPr lang="sv-SE" sz="1200" kern="1200" dirty="0">
                <a:solidFill>
                  <a:schemeClr val="tx1"/>
                </a:solidFill>
                <a:effectLst/>
                <a:latin typeface="+mn-lt"/>
                <a:ea typeface="+mn-ea"/>
                <a:cs typeface="+mn-cs"/>
              </a:rPr>
              <a:t>betyder stora utmaningar med kompetensförsörjning</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Sammantaget </a:t>
            </a:r>
            <a:r>
              <a:rPr lang="sv-SE" sz="1200" kern="1200" dirty="0">
                <a:solidFill>
                  <a:schemeClr val="tx1"/>
                </a:solidFill>
                <a:effectLst/>
                <a:latin typeface="+mn-lt"/>
                <a:ea typeface="+mn-ea"/>
                <a:cs typeface="+mn-cs"/>
              </a:rPr>
              <a:t>betyder det stora svårigheter att finansiera och bemanna skola, vård och omsorg.</a:t>
            </a:r>
          </a:p>
          <a:p>
            <a:pPr marL="0" indent="0">
              <a:buFont typeface="Arial"/>
              <a:buNone/>
            </a:pPr>
            <a:r>
              <a:rPr lang="en-US" noProof="1">
                <a:cs typeface="Calibri"/>
              </a:rPr>
              <a:t>Men det är inte den enda anledningen till att vi behöver ställa om till </a:t>
            </a:r>
            <a:r>
              <a:rPr lang="en-US" baseline="0" noProof="1" smtClean="0">
                <a:cs typeface="Calibri"/>
              </a:rPr>
              <a:t>det </a:t>
            </a:r>
            <a:r>
              <a:rPr lang="en-US" baseline="0" noProof="1">
                <a:cs typeface="Calibri"/>
              </a:rPr>
              <a:t>vi kallar en god och n</a:t>
            </a:r>
            <a:r>
              <a:rPr lang="en-US" noProof="1">
                <a:cs typeface="Calibri"/>
              </a:rPr>
              <a:t>ära </a:t>
            </a:r>
            <a:r>
              <a:rPr lang="en-US" noProof="1" smtClean="0">
                <a:cs typeface="Calibri"/>
              </a:rPr>
              <a:t>vård </a:t>
            </a:r>
            <a:endParaRPr lang="sv-SE" dirty="0">
              <a:cs typeface="Calibri" panose="020F0502020204030204"/>
            </a:endParaRPr>
          </a:p>
          <a:p>
            <a:pPr marL="171450" indent="-171450">
              <a:buFont typeface="Arial"/>
              <a:buChar char="•"/>
            </a:pPr>
            <a:endParaRPr lang="sv-SE" dirty="0"/>
          </a:p>
          <a:p>
            <a:endParaRPr lang="sv-SE" dirty="0">
              <a:cs typeface="Calibri"/>
            </a:endParaRPr>
          </a:p>
        </p:txBody>
      </p:sp>
      <p:sp>
        <p:nvSpPr>
          <p:cNvPr id="4" name="Platshållare för bildnummer 3"/>
          <p:cNvSpPr>
            <a:spLocks noGrp="1"/>
          </p:cNvSpPr>
          <p:nvPr>
            <p:ph type="sldNum" sz="quarter" idx="5"/>
          </p:nvPr>
        </p:nvSpPr>
        <p:spPr/>
        <p:txBody>
          <a:bodyPr/>
          <a:lstStyle/>
          <a:p>
            <a:fld id="{852A448C-C4C9-419F-B88D-BD1CD7DFF8FA}" type="slidenum">
              <a:rPr lang="sv-SE" smtClean="0"/>
              <a:t>6</a:t>
            </a:fld>
            <a:endParaRPr lang="sv-SE"/>
          </a:p>
        </p:txBody>
      </p:sp>
    </p:spTree>
    <p:extLst>
      <p:ext uri="{BB962C8B-B14F-4D97-AF65-F5344CB8AC3E}">
        <p14:creationId xmlns:p14="http://schemas.microsoft.com/office/powerpoint/2010/main" val="294861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även dessa utmaningar:</a:t>
            </a:r>
          </a:p>
          <a:p>
            <a:r>
              <a:rPr lang="sv-SE" sz="1200" kern="1200" dirty="0">
                <a:solidFill>
                  <a:schemeClr val="tx1"/>
                </a:solidFill>
                <a:effectLst/>
                <a:latin typeface="+mn-lt"/>
                <a:ea typeface="+mn-ea"/>
                <a:cs typeface="+mn-cs"/>
              </a:rPr>
              <a:t>En mer digitaliserad värld skapar förändrade beteenden i vardagen. Vi förväntar oss att kunna få våra tjänster på ett annat sätt som passar oss.</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Behoven </a:t>
            </a:r>
            <a:r>
              <a:rPr lang="sv-SE" sz="1200" kern="1200" dirty="0" smtClean="0">
                <a:solidFill>
                  <a:schemeClr val="tx1"/>
                </a:solidFill>
                <a:effectLst/>
                <a:latin typeface="+mn-lt"/>
                <a:ea typeface="+mn-ea"/>
                <a:cs typeface="+mn-cs"/>
              </a:rPr>
              <a:t>av vård </a:t>
            </a:r>
            <a:r>
              <a:rPr lang="sv-SE" sz="1200" kern="1200" dirty="0">
                <a:solidFill>
                  <a:schemeClr val="tx1"/>
                </a:solidFill>
                <a:effectLst/>
                <a:latin typeface="+mn-lt"/>
                <a:ea typeface="+mn-ea"/>
                <a:cs typeface="+mn-cs"/>
              </a:rPr>
              <a:t>och omsorg förändras, man har andra sjukdomar och hälsorelaterade besvär idag än man haft </a:t>
            </a:r>
            <a:r>
              <a:rPr lang="sv-SE" sz="1200" kern="1200" dirty="0" smtClean="0">
                <a:solidFill>
                  <a:schemeClr val="tx1"/>
                </a:solidFill>
                <a:effectLst/>
                <a:latin typeface="+mn-lt"/>
                <a:ea typeface="+mn-ea"/>
                <a:cs typeface="+mn-cs"/>
              </a:rPr>
              <a:t>tidigare.  En stor andel av den vuxna </a:t>
            </a:r>
            <a:r>
              <a:rPr lang="sv-SE" sz="1200" kern="1200" dirty="0">
                <a:solidFill>
                  <a:schemeClr val="tx1"/>
                </a:solidFill>
                <a:effectLst/>
                <a:latin typeface="+mn-lt"/>
                <a:ea typeface="+mn-ea"/>
                <a:cs typeface="+mn-cs"/>
              </a:rPr>
              <a:t>befolkningen har en eller flera kroniska </a:t>
            </a:r>
            <a:r>
              <a:rPr lang="sv-SE" sz="1200" kern="1200" dirty="0" smtClean="0">
                <a:solidFill>
                  <a:schemeClr val="tx1"/>
                </a:solidFill>
                <a:effectLst/>
                <a:latin typeface="+mn-lt"/>
                <a:ea typeface="+mn-ea"/>
                <a:cs typeface="+mn-cs"/>
              </a:rPr>
              <a:t>sjukdomar. Det </a:t>
            </a:r>
            <a:r>
              <a:rPr lang="sv-SE" sz="1200" kern="1200" dirty="0">
                <a:solidFill>
                  <a:schemeClr val="tx1"/>
                </a:solidFill>
                <a:effectLst/>
                <a:latin typeface="+mn-lt"/>
                <a:ea typeface="+mn-ea"/>
                <a:cs typeface="+mn-cs"/>
              </a:rPr>
              <a:t>påverkar våra </a:t>
            </a:r>
            <a:r>
              <a:rPr lang="sv-SE" sz="1200" kern="1200" dirty="0" smtClean="0">
                <a:solidFill>
                  <a:schemeClr val="tx1"/>
                </a:solidFill>
                <a:effectLst/>
                <a:latin typeface="+mn-lt"/>
                <a:ea typeface="+mn-ea"/>
                <a:cs typeface="+mn-cs"/>
              </a:rPr>
              <a:t>behov </a:t>
            </a:r>
            <a:r>
              <a:rPr lang="sv-SE" sz="1200" kern="1200" dirty="0">
                <a:solidFill>
                  <a:schemeClr val="tx1"/>
                </a:solidFill>
                <a:effectLst/>
                <a:latin typeface="+mn-lt"/>
                <a:ea typeface="+mn-ea"/>
                <a:cs typeface="+mn-cs"/>
              </a:rPr>
              <a:t>av </a:t>
            </a:r>
            <a:r>
              <a:rPr lang="sv-SE" sz="1200" kern="1200" dirty="0" smtClean="0">
                <a:solidFill>
                  <a:schemeClr val="tx1"/>
                </a:solidFill>
                <a:effectLst/>
                <a:latin typeface="+mn-lt"/>
                <a:ea typeface="+mn-ea"/>
                <a:cs typeface="+mn-cs"/>
              </a:rPr>
              <a:t>insatser och stöd</a:t>
            </a:r>
            <a:r>
              <a:rPr lang="sv-SE" sz="1200" kern="1200" dirty="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Vi </a:t>
            </a:r>
            <a:r>
              <a:rPr lang="sv-SE" sz="1200" kern="1200" dirty="0">
                <a:solidFill>
                  <a:schemeClr val="tx1"/>
                </a:solidFill>
                <a:effectLst/>
                <a:latin typeface="+mn-lt"/>
                <a:ea typeface="+mn-ea"/>
                <a:cs typeface="+mn-cs"/>
              </a:rPr>
              <a:t>vet idag att vi kan förebygga många sjukdomar och ohälsa med bättre levnadsvanor och hälsofrämjande insatser.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 mer jämlik hälsa betyder att alla ska kunna känna sig inkluderade i välfärden på lika villkor oavsett var man bor och vem man är. </a:t>
            </a:r>
            <a:r>
              <a:rPr lang="sv-SE" sz="1200" kern="1200" dirty="0" smtClean="0">
                <a:solidFill>
                  <a:schemeClr val="tx1"/>
                </a:solidFill>
                <a:effectLst/>
                <a:latin typeface="+mn-lt"/>
                <a:ea typeface="+mn-ea"/>
                <a:cs typeface="+mn-cs"/>
              </a:rPr>
              <a:t>Olika individer behöver olika välfärdsinsatser. Några individer behöver många insatser (symboliseras av lådorna på bilden) för ett</a:t>
            </a:r>
            <a:r>
              <a:rPr lang="sv-SE" sz="1200" kern="1200" baseline="0" dirty="0" smtClean="0">
                <a:solidFill>
                  <a:schemeClr val="tx1"/>
                </a:solidFill>
                <a:effectLst/>
                <a:latin typeface="+mn-lt"/>
                <a:ea typeface="+mn-ea"/>
                <a:cs typeface="+mn-cs"/>
              </a:rPr>
              <a:t> gott resultat (symboliseras av att de kan se över planket). Andra behöver inga stödinsatser alls för att se över planket. </a:t>
            </a:r>
            <a:r>
              <a:rPr lang="sv-SE" sz="1200" kern="1200" dirty="0" smtClean="0">
                <a:solidFill>
                  <a:schemeClr val="tx1"/>
                </a:solidFill>
                <a:effectLst/>
                <a:latin typeface="+mn-lt"/>
                <a:ea typeface="+mn-ea"/>
                <a:cs typeface="+mn-cs"/>
              </a:rPr>
              <a:t>Istället för att ge samma insats till alla, behöver insatserna anpassas i utformning och omfattning utifrån individens behov. Först då kan resultatet bli jämlikt. </a:t>
            </a:r>
            <a:endParaRPr lang="sv-SE" sz="1200" kern="1200" dirty="0">
              <a:solidFill>
                <a:schemeClr val="tx1"/>
              </a:solidFill>
              <a:effectLst/>
              <a:latin typeface="+mn-lt"/>
              <a:ea typeface="+mn-ea"/>
              <a:cs typeface="+mn-cs"/>
            </a:endParaRPr>
          </a:p>
          <a:p>
            <a:endParaRPr lang="sv-SE" dirty="0"/>
          </a:p>
          <a:p>
            <a:r>
              <a:rPr lang="sv-SE" dirty="0"/>
              <a:t>För att kunna erbjuda en god och nära vård krävs det att vi utvecklar smartare arbetssätt utifrån de verkliga behoven bland invånarna de kommande åren.  </a:t>
            </a:r>
          </a:p>
          <a:p>
            <a:endParaRPr lang="sv-SE" dirty="0"/>
          </a:p>
          <a:p>
            <a:pPr marL="171450" indent="-171450">
              <a:buFont typeface="Arial"/>
              <a:buChar char="•"/>
            </a:pPr>
            <a:endParaRPr lang="sv-SE" dirty="0">
              <a:cs typeface="Calibri"/>
            </a:endParaRPr>
          </a:p>
          <a:p>
            <a:r>
              <a:rPr lang="sv-SE" dirty="0"/>
              <a:t> </a:t>
            </a:r>
            <a:endParaRPr lang="sv-SE" dirty="0">
              <a:cs typeface="Calibri"/>
            </a:endParaRPr>
          </a:p>
          <a:p>
            <a:endParaRPr lang="en-US" dirty="0">
              <a:cs typeface="Calibri"/>
            </a:endParaRPr>
          </a:p>
          <a:p>
            <a:endParaRPr lang="en-US" dirty="0"/>
          </a:p>
          <a:p>
            <a:r>
              <a:rPr lang="en-US" dirty="0"/>
              <a:t> </a:t>
            </a:r>
            <a:endParaRPr lang="en-US" dirty="0">
              <a:cs typeface="Calibri"/>
            </a:endParaRPr>
          </a:p>
        </p:txBody>
      </p:sp>
      <p:sp>
        <p:nvSpPr>
          <p:cNvPr id="4" name="Platshållare för bildnummer 3"/>
          <p:cNvSpPr>
            <a:spLocks noGrp="1"/>
          </p:cNvSpPr>
          <p:nvPr>
            <p:ph type="sldNum" sz="quarter" idx="5"/>
          </p:nvPr>
        </p:nvSpPr>
        <p:spPr/>
        <p:txBody>
          <a:bodyPr/>
          <a:lstStyle/>
          <a:p>
            <a:fld id="{852A448C-C4C9-419F-B88D-BD1CD7DFF8FA}" type="slidenum">
              <a:rPr lang="sv-SE" smtClean="0"/>
              <a:t>7</a:t>
            </a:fld>
            <a:endParaRPr lang="sv-SE"/>
          </a:p>
        </p:txBody>
      </p:sp>
    </p:spTree>
    <p:extLst>
      <p:ext uri="{BB962C8B-B14F-4D97-AF65-F5344CB8AC3E}">
        <p14:creationId xmlns:p14="http://schemas.microsoft.com/office/powerpoint/2010/main" val="43121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Nära vård är ingen </a:t>
            </a:r>
            <a:r>
              <a:rPr lang="sv-SE" sz="1200" kern="1200" dirty="0" smtClean="0">
                <a:solidFill>
                  <a:schemeClr val="tx1"/>
                </a:solidFill>
                <a:effectLst/>
                <a:latin typeface="+mn-lt"/>
                <a:ea typeface="+mn-ea"/>
                <a:cs typeface="+mn-cs"/>
              </a:rPr>
              <a:t>organisationsförändring, </a:t>
            </a:r>
            <a:r>
              <a:rPr lang="sv-SE" sz="1200" kern="1200" dirty="0">
                <a:solidFill>
                  <a:schemeClr val="tx1"/>
                </a:solidFill>
                <a:effectLst/>
                <a:latin typeface="+mn-lt"/>
                <a:ea typeface="+mn-ea"/>
                <a:cs typeface="+mn-cs"/>
              </a:rPr>
              <a:t>Nära vård börjar hos Märta, </a:t>
            </a:r>
            <a:r>
              <a:rPr lang="sv-SE" sz="1200" kern="1200" dirty="0" err="1" smtClean="0">
                <a:solidFill>
                  <a:schemeClr val="tx1"/>
                </a:solidFill>
                <a:effectLst/>
                <a:latin typeface="+mn-lt"/>
                <a:ea typeface="+mn-ea"/>
                <a:cs typeface="+mn-cs"/>
              </a:rPr>
              <a:t>Kharim</a:t>
            </a:r>
            <a:r>
              <a:rPr lang="sv-SE" sz="1200" kern="1200" dirty="0" smtClean="0">
                <a:solidFill>
                  <a:schemeClr val="tx1"/>
                </a:solidFill>
                <a:effectLst/>
                <a:latin typeface="+mn-lt"/>
                <a:ea typeface="+mn-ea"/>
                <a:cs typeface="+mn-cs"/>
              </a:rPr>
              <a:t> </a:t>
            </a:r>
            <a:r>
              <a:rPr lang="sv-SE" sz="1200" kern="1200" dirty="0">
                <a:solidFill>
                  <a:schemeClr val="tx1"/>
                </a:solidFill>
                <a:effectLst/>
                <a:latin typeface="+mn-lt"/>
                <a:ea typeface="+mn-ea"/>
                <a:cs typeface="+mn-cs"/>
              </a:rPr>
              <a:t>och Leila; hur vi utifrån enskilda människors situation och behov kan bidra till en så god hälsa som möjligt under hela livet.</a:t>
            </a:r>
          </a:p>
          <a:p>
            <a:endParaRPr lang="sv-SE" sz="1200" kern="1200" dirty="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Nära vård handlar om hur </a:t>
            </a:r>
            <a:r>
              <a:rPr lang="sv-SE" sz="1200" kern="1200" dirty="0">
                <a:solidFill>
                  <a:schemeClr val="tx1"/>
                </a:solidFill>
                <a:effectLst/>
                <a:latin typeface="+mn-lt"/>
                <a:ea typeface="+mn-ea"/>
                <a:cs typeface="+mn-cs"/>
              </a:rPr>
              <a:t>vi skiftar förhållningssätt och hittar lösningar i vardagen för att vi människor ska kunna leva i livet, ha hälsa och med glädje vara upptagen av våra livsuppgifter.</a:t>
            </a:r>
          </a:p>
          <a:p>
            <a:endParaRPr lang="sv-SE" dirty="0"/>
          </a:p>
        </p:txBody>
      </p:sp>
      <p:sp>
        <p:nvSpPr>
          <p:cNvPr id="4" name="Platshållare för bildnummer 3"/>
          <p:cNvSpPr>
            <a:spLocks noGrp="1"/>
          </p:cNvSpPr>
          <p:nvPr>
            <p:ph type="sldNum" sz="quarter" idx="10"/>
          </p:nvPr>
        </p:nvSpPr>
        <p:spPr/>
        <p:txBody>
          <a:bodyPr/>
          <a:lstStyle/>
          <a:p>
            <a:fld id="{852A448C-C4C9-419F-B88D-BD1CD7DFF8FA}" type="slidenum">
              <a:rPr lang="sv-SE" smtClean="0"/>
              <a:t>8</a:t>
            </a:fld>
            <a:endParaRPr lang="sv-SE"/>
          </a:p>
        </p:txBody>
      </p:sp>
    </p:spTree>
    <p:extLst>
      <p:ext uri="{BB962C8B-B14F-4D97-AF65-F5344CB8AC3E}">
        <p14:creationId xmlns:p14="http://schemas.microsoft.com/office/powerpoint/2010/main" val="226500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Med tillgänglighet menas att stödet finns nära invånaren och nås på ett enkelt sätt som passar individen.</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Kontinuitet betyder att man träffar samma person så långt det är </a:t>
            </a:r>
            <a:r>
              <a:rPr lang="sv-SE" sz="1200" kern="1200" dirty="0" smtClean="0">
                <a:solidFill>
                  <a:schemeClr val="tx1"/>
                </a:solidFill>
                <a:effectLst/>
                <a:latin typeface="+mn-lt"/>
                <a:ea typeface="+mn-ea"/>
                <a:cs typeface="+mn-cs"/>
              </a:rPr>
              <a:t>möjligt.</a:t>
            </a:r>
            <a:r>
              <a:rPr lang="sv-SE" sz="1200" kern="1200" baseline="0" dirty="0" smtClean="0">
                <a:solidFill>
                  <a:schemeClr val="tx1"/>
                </a:solidFill>
                <a:effectLst/>
                <a:latin typeface="+mn-lt"/>
                <a:ea typeface="+mn-ea"/>
                <a:cs typeface="+mn-cs"/>
              </a:rPr>
              <a:t> D</a:t>
            </a:r>
            <a:r>
              <a:rPr lang="sv-SE" sz="1200" kern="1200" dirty="0" smtClean="0">
                <a:solidFill>
                  <a:schemeClr val="tx1"/>
                </a:solidFill>
                <a:effectLst/>
                <a:latin typeface="+mn-lt"/>
                <a:ea typeface="+mn-ea"/>
                <a:cs typeface="+mn-cs"/>
              </a:rPr>
              <a:t>et </a:t>
            </a:r>
            <a:r>
              <a:rPr lang="sv-SE" sz="1200" kern="1200" dirty="0">
                <a:solidFill>
                  <a:schemeClr val="tx1"/>
                </a:solidFill>
                <a:effectLst/>
                <a:latin typeface="+mn-lt"/>
                <a:ea typeface="+mn-ea"/>
                <a:cs typeface="+mn-cs"/>
              </a:rPr>
              <a:t>krävs för att kunna bygga en relation, känna sig trygg och vara delaktig.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Med delaktighet menas att individen ska känna att den har inflytande </a:t>
            </a:r>
            <a:r>
              <a:rPr lang="sv-SE" sz="1200" kern="1200" dirty="0" smtClean="0">
                <a:solidFill>
                  <a:schemeClr val="tx1"/>
                </a:solidFill>
                <a:effectLst/>
                <a:latin typeface="+mn-lt"/>
                <a:ea typeface="+mn-ea"/>
                <a:cs typeface="+mn-cs"/>
              </a:rPr>
              <a:t>över </a:t>
            </a:r>
            <a:r>
              <a:rPr lang="sv-SE" sz="1200" kern="1200" dirty="0">
                <a:solidFill>
                  <a:schemeClr val="tx1"/>
                </a:solidFill>
                <a:effectLst/>
                <a:latin typeface="+mn-lt"/>
                <a:ea typeface="+mn-ea"/>
                <a:cs typeface="+mn-cs"/>
              </a:rPr>
              <a:t>sin egen situation, kan påverka och är en samarbetspartner.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Samordning mellan verksamheter innebär att funktioner inom kommun och region samarbetar bakom kulisserna så att individen inte behöver jaga olika funktioner och berätta sin historia om och om igen, det ska räcka med att ha en kontakt som samordnar insatser åt mig. </a:t>
            </a:r>
          </a:p>
          <a:p>
            <a:pPr marL="0" indent="0">
              <a:buFont typeface="Arial"/>
              <a:buNone/>
            </a:pPr>
            <a:r>
              <a:rPr lang="sv-SE" dirty="0"/>
              <a:t> </a:t>
            </a:r>
            <a:endParaRPr lang="sv-SE" dirty="0">
              <a:cs typeface="Calibri" panose="020F0502020204030204"/>
            </a:endParaRPr>
          </a:p>
        </p:txBody>
      </p:sp>
      <p:sp>
        <p:nvSpPr>
          <p:cNvPr id="4" name="Platshållare för bildnummer 3"/>
          <p:cNvSpPr>
            <a:spLocks noGrp="1"/>
          </p:cNvSpPr>
          <p:nvPr>
            <p:ph type="sldNum" sz="quarter" idx="5"/>
          </p:nvPr>
        </p:nvSpPr>
        <p:spPr/>
        <p:txBody>
          <a:bodyPr/>
          <a:lstStyle/>
          <a:p>
            <a:fld id="{852A448C-C4C9-419F-B88D-BD1CD7DFF8FA}" type="slidenum">
              <a:rPr lang="sv-SE" smtClean="0"/>
              <a:t>9</a:t>
            </a:fld>
            <a:endParaRPr lang="sv-SE"/>
          </a:p>
        </p:txBody>
      </p:sp>
    </p:spTree>
    <p:extLst>
      <p:ext uri="{BB962C8B-B14F-4D97-AF65-F5344CB8AC3E}">
        <p14:creationId xmlns:p14="http://schemas.microsoft.com/office/powerpoint/2010/main" val="391854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AF3E8BF2-E855-410D-884D-2E165D736DA6}" type="datetimeFigureOut">
              <a:rPr lang="sv-SE" smtClean="0"/>
              <a:t>2023-06-02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55FBDF-E61F-4AFB-8FAC-FB5EF4D7E614}" type="slidenum">
              <a:rPr lang="sv-SE" smtClean="0"/>
              <a:t>‹#›</a:t>
            </a:fld>
            <a:endParaRPr lang="sv-SE"/>
          </a:p>
        </p:txBody>
      </p:sp>
    </p:spTree>
    <p:extLst>
      <p:ext uri="{BB962C8B-B14F-4D97-AF65-F5344CB8AC3E}">
        <p14:creationId xmlns:p14="http://schemas.microsoft.com/office/powerpoint/2010/main" val="360768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AF3E8BF2-E855-410D-884D-2E165D736DA6}" type="datetimeFigureOut">
              <a:rPr lang="sv-SE" smtClean="0"/>
              <a:t>2023-06-02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55FBDF-E61F-4AFB-8FAC-FB5EF4D7E614}" type="slidenum">
              <a:rPr lang="sv-SE" smtClean="0"/>
              <a:t>‹#›</a:t>
            </a:fld>
            <a:endParaRPr lang="sv-SE"/>
          </a:p>
        </p:txBody>
      </p:sp>
    </p:spTree>
    <p:extLst>
      <p:ext uri="{BB962C8B-B14F-4D97-AF65-F5344CB8AC3E}">
        <p14:creationId xmlns:p14="http://schemas.microsoft.com/office/powerpoint/2010/main" val="84840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AF3E8BF2-E855-410D-884D-2E165D736DA6}" type="datetimeFigureOut">
              <a:rPr lang="sv-SE" smtClean="0"/>
              <a:t>2023-06-02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55FBDF-E61F-4AFB-8FAC-FB5EF4D7E614}" type="slidenum">
              <a:rPr lang="sv-SE" smtClean="0"/>
              <a:t>‹#›</a:t>
            </a:fld>
            <a:endParaRPr lang="sv-SE"/>
          </a:p>
        </p:txBody>
      </p:sp>
    </p:spTree>
    <p:extLst>
      <p:ext uri="{BB962C8B-B14F-4D97-AF65-F5344CB8AC3E}">
        <p14:creationId xmlns:p14="http://schemas.microsoft.com/office/powerpoint/2010/main" val="1839472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sida 2 - Rubrik och underrub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93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AF3E8BF2-E855-410D-884D-2E165D736DA6}" type="datetimeFigureOut">
              <a:rPr lang="sv-SE" smtClean="0"/>
              <a:t>2023-06-02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55FBDF-E61F-4AFB-8FAC-FB5EF4D7E614}" type="slidenum">
              <a:rPr lang="sv-SE" smtClean="0"/>
              <a:t>‹#›</a:t>
            </a:fld>
            <a:endParaRPr lang="sv-SE"/>
          </a:p>
        </p:txBody>
      </p:sp>
    </p:spTree>
    <p:extLst>
      <p:ext uri="{BB962C8B-B14F-4D97-AF65-F5344CB8AC3E}">
        <p14:creationId xmlns:p14="http://schemas.microsoft.com/office/powerpoint/2010/main" val="41140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AF3E8BF2-E855-410D-884D-2E165D736DA6}" type="datetimeFigureOut">
              <a:rPr lang="sv-SE" smtClean="0"/>
              <a:t>2023-06-02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655FBDF-E61F-4AFB-8FAC-FB5EF4D7E614}" type="slidenum">
              <a:rPr lang="sv-SE" smtClean="0"/>
              <a:t>‹#›</a:t>
            </a:fld>
            <a:endParaRPr lang="sv-SE"/>
          </a:p>
        </p:txBody>
      </p:sp>
    </p:spTree>
    <p:extLst>
      <p:ext uri="{BB962C8B-B14F-4D97-AF65-F5344CB8AC3E}">
        <p14:creationId xmlns:p14="http://schemas.microsoft.com/office/powerpoint/2010/main" val="203209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AF3E8BF2-E855-410D-884D-2E165D736DA6}" type="datetimeFigureOut">
              <a:rPr lang="sv-SE" smtClean="0"/>
              <a:t>2023-06-02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655FBDF-E61F-4AFB-8FAC-FB5EF4D7E614}" type="slidenum">
              <a:rPr lang="sv-SE" smtClean="0"/>
              <a:t>‹#›</a:t>
            </a:fld>
            <a:endParaRPr lang="sv-SE"/>
          </a:p>
        </p:txBody>
      </p:sp>
    </p:spTree>
    <p:extLst>
      <p:ext uri="{BB962C8B-B14F-4D97-AF65-F5344CB8AC3E}">
        <p14:creationId xmlns:p14="http://schemas.microsoft.com/office/powerpoint/2010/main" val="239774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AF3E8BF2-E855-410D-884D-2E165D736DA6}" type="datetimeFigureOut">
              <a:rPr lang="sv-SE" smtClean="0"/>
              <a:t>2023-06-02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655FBDF-E61F-4AFB-8FAC-FB5EF4D7E614}" type="slidenum">
              <a:rPr lang="sv-SE" smtClean="0"/>
              <a:t>‹#›</a:t>
            </a:fld>
            <a:endParaRPr lang="sv-SE"/>
          </a:p>
        </p:txBody>
      </p:sp>
    </p:spTree>
    <p:extLst>
      <p:ext uri="{BB962C8B-B14F-4D97-AF65-F5344CB8AC3E}">
        <p14:creationId xmlns:p14="http://schemas.microsoft.com/office/powerpoint/2010/main" val="277690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AF3E8BF2-E855-410D-884D-2E165D736DA6}" type="datetimeFigureOut">
              <a:rPr lang="sv-SE" smtClean="0"/>
              <a:t>2023-06-02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655FBDF-E61F-4AFB-8FAC-FB5EF4D7E614}" type="slidenum">
              <a:rPr lang="sv-SE" smtClean="0"/>
              <a:t>‹#›</a:t>
            </a:fld>
            <a:endParaRPr lang="sv-SE"/>
          </a:p>
        </p:txBody>
      </p:sp>
    </p:spTree>
    <p:extLst>
      <p:ext uri="{BB962C8B-B14F-4D97-AF65-F5344CB8AC3E}">
        <p14:creationId xmlns:p14="http://schemas.microsoft.com/office/powerpoint/2010/main" val="48550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E8BF2-E855-410D-884D-2E165D736DA6}" type="datetimeFigureOut">
              <a:rPr lang="sv-SE" smtClean="0"/>
              <a:t>2023-06-02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D655FBDF-E61F-4AFB-8FAC-FB5EF4D7E614}" type="slidenum">
              <a:rPr lang="sv-SE" smtClean="0"/>
              <a:t>‹#›</a:t>
            </a:fld>
            <a:endParaRPr lang="sv-SE"/>
          </a:p>
        </p:txBody>
      </p:sp>
    </p:spTree>
    <p:extLst>
      <p:ext uri="{BB962C8B-B14F-4D97-AF65-F5344CB8AC3E}">
        <p14:creationId xmlns:p14="http://schemas.microsoft.com/office/powerpoint/2010/main" val="116902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AF3E8BF2-E855-410D-884D-2E165D736DA6}" type="datetimeFigureOut">
              <a:rPr lang="sv-SE" smtClean="0"/>
              <a:t>2023-06-02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655FBDF-E61F-4AFB-8FAC-FB5EF4D7E614}" type="slidenum">
              <a:rPr lang="sv-SE" smtClean="0"/>
              <a:t>‹#›</a:t>
            </a:fld>
            <a:endParaRPr lang="sv-SE"/>
          </a:p>
        </p:txBody>
      </p:sp>
    </p:spTree>
    <p:extLst>
      <p:ext uri="{BB962C8B-B14F-4D97-AF65-F5344CB8AC3E}">
        <p14:creationId xmlns:p14="http://schemas.microsoft.com/office/powerpoint/2010/main" val="392185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AF3E8BF2-E855-410D-884D-2E165D736DA6}" type="datetimeFigureOut">
              <a:rPr lang="sv-SE" smtClean="0"/>
              <a:t>2023-06-02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655FBDF-E61F-4AFB-8FAC-FB5EF4D7E614}" type="slidenum">
              <a:rPr lang="sv-SE" smtClean="0"/>
              <a:t>‹#›</a:t>
            </a:fld>
            <a:endParaRPr lang="sv-SE"/>
          </a:p>
        </p:txBody>
      </p:sp>
    </p:spTree>
    <p:extLst>
      <p:ext uri="{BB962C8B-B14F-4D97-AF65-F5344CB8AC3E}">
        <p14:creationId xmlns:p14="http://schemas.microsoft.com/office/powerpoint/2010/main" val="321075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E8BF2-E855-410D-884D-2E165D736DA6}" type="datetimeFigureOut">
              <a:rPr lang="sv-SE" smtClean="0"/>
              <a:t>2023-06-02</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5FBDF-E61F-4AFB-8FAC-FB5EF4D7E614}" type="slidenum">
              <a:rPr lang="sv-SE" smtClean="0"/>
              <a:t>‹#›</a:t>
            </a:fld>
            <a:endParaRPr lang="sv-SE"/>
          </a:p>
        </p:txBody>
      </p:sp>
    </p:spTree>
    <p:extLst>
      <p:ext uri="{BB962C8B-B14F-4D97-AF65-F5344CB8AC3E}">
        <p14:creationId xmlns:p14="http://schemas.microsoft.com/office/powerpoint/2010/main" val="135550254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DnGKhg8I0NA?feature=oembed" TargetMode="Externa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kr.se/skr/halsasjukvard/utvecklingavverksamhet/naravard.6250.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sou.gov.se/godochnaravar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FpRdNHgDjho"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H3FC7oECRwY?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0"/>
            <a:ext cx="12192000" cy="6858000"/>
          </a:xfrm>
          <a:prstGeom prst="rect">
            <a:avLst/>
          </a:prstGeom>
          <a:solidFill>
            <a:srgbClr val="F0E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6CAB0B33-144F-4431-B03D-D1B300C2934B}"/>
              </a:ext>
            </a:extLst>
          </p:cNvPr>
          <p:cNvSpPr txBox="1">
            <a:spLocks/>
          </p:cNvSpPr>
          <p:nvPr/>
        </p:nvSpPr>
        <p:spPr>
          <a:xfrm>
            <a:off x="860333" y="985839"/>
            <a:ext cx="11353800" cy="130016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5400" b="1">
                <a:solidFill>
                  <a:srgbClr val="68582A"/>
                </a:solidFill>
                <a:latin typeface="+mn-lt"/>
              </a:rPr>
              <a:t>Information till dig som chef </a:t>
            </a:r>
          </a:p>
          <a:p>
            <a:r>
              <a:rPr lang="sv-SE" sz="5400" b="1">
                <a:solidFill>
                  <a:srgbClr val="68582A"/>
                </a:solidFill>
                <a:latin typeface="+mn-lt"/>
              </a:rPr>
              <a:t>inför arbetsplatsträff</a:t>
            </a:r>
          </a:p>
        </p:txBody>
      </p:sp>
      <p:sp>
        <p:nvSpPr>
          <p:cNvPr id="2" name="Underrubrik 1"/>
          <p:cNvSpPr>
            <a:spLocks noGrp="1"/>
          </p:cNvSpPr>
          <p:nvPr>
            <p:ph type="subTitle" idx="4294967295"/>
          </p:nvPr>
        </p:nvSpPr>
        <p:spPr>
          <a:xfrm>
            <a:off x="633232" y="2786063"/>
            <a:ext cx="10801351" cy="5810969"/>
          </a:xfrm>
        </p:spPr>
        <p:txBody>
          <a:bodyPr vert="horz" lIns="91440" tIns="45720" rIns="91440" bIns="45720" rtlCol="0" anchor="t">
            <a:normAutofit/>
          </a:bodyPr>
          <a:lstStyle/>
          <a:p>
            <a:r>
              <a:rPr lang="sv-SE" sz="1800" dirty="0"/>
              <a:t>Syftet med det här materialet är att ge en grundläggande förståelse för vad begreppet God och Nära </a:t>
            </a:r>
            <a:r>
              <a:rPr lang="sv-SE" sz="1800" dirty="0" smtClean="0"/>
              <a:t>vård </a:t>
            </a:r>
            <a:r>
              <a:rPr lang="sv-SE" sz="1800" dirty="0"/>
              <a:t>är och varför samhället måste göra denna omställning. </a:t>
            </a:r>
          </a:p>
          <a:p>
            <a:r>
              <a:rPr lang="sv-SE" sz="1800" dirty="0" smtClean="0"/>
              <a:t>Innehållet </a:t>
            </a:r>
            <a:r>
              <a:rPr lang="sv-SE" sz="1800" dirty="0"/>
              <a:t>är producerat av Länsledning Välfärd och riktar sig till alla medarbetare inom våra </a:t>
            </a:r>
            <a:br>
              <a:rPr lang="sv-SE" sz="1800" dirty="0"/>
            </a:br>
            <a:r>
              <a:rPr lang="sv-SE" sz="1800" dirty="0"/>
              <a:t>tio kommuner i Gävleborgs län liksom medarbetare inom Region Gävleborg.  </a:t>
            </a:r>
          </a:p>
          <a:p>
            <a:r>
              <a:rPr lang="sv-SE" sz="1800" dirty="0"/>
              <a:t>PowerPoint-materialet innehåller ett </a:t>
            </a:r>
            <a:r>
              <a:rPr lang="sv-SE" sz="1800" dirty="0" err="1"/>
              <a:t>pratmanus</a:t>
            </a:r>
            <a:r>
              <a:rPr lang="sv-SE" sz="1800" dirty="0"/>
              <a:t> som läses av dig som chef under presentationen. ​ </a:t>
            </a:r>
            <a:endParaRPr lang="sv-SE" sz="1800" dirty="0">
              <a:cs typeface="Calibri"/>
            </a:endParaRPr>
          </a:p>
          <a:p>
            <a:r>
              <a:rPr lang="sv-SE" sz="1800" dirty="0"/>
              <a:t>Materialet avslutas med dialogfrågor som är frivilliga att använda. Använd dem gärna för att skapa delaktighet hos medarbetarna.</a:t>
            </a:r>
          </a:p>
          <a:p>
            <a:r>
              <a:rPr lang="sv-SE" sz="1800" dirty="0"/>
              <a:t>Att gå igenom materialet beräknas ta cirka 15-20 minuter exklusive dialogfrågor</a:t>
            </a:r>
            <a:r>
              <a:rPr lang="sv-SE" sz="1800" dirty="0" smtClean="0"/>
              <a:t>.</a:t>
            </a:r>
          </a:p>
          <a:p>
            <a:r>
              <a:rPr lang="sv-SE" sz="1800" dirty="0"/>
              <a:t>I presentation förekommer begreppen God och Nära vård, och ibland bara Nära vård. </a:t>
            </a:r>
            <a:r>
              <a:rPr lang="sv-SE" sz="1800"/>
              <a:t>Innebörden är densamma.</a:t>
            </a:r>
          </a:p>
          <a:p>
            <a:pPr marL="0" indent="0">
              <a:buNone/>
            </a:pPr>
            <a:endParaRPr lang="sv-SE" sz="1800" dirty="0"/>
          </a:p>
          <a:p>
            <a:pPr marL="0" indent="0">
              <a:buNone/>
            </a:pPr>
            <a:endParaRPr lang="sv-SE" sz="1600" dirty="0"/>
          </a:p>
          <a:p>
            <a:endParaRPr lang="sv-SE" sz="1600" dirty="0"/>
          </a:p>
          <a:p>
            <a:endParaRPr lang="sv-SE" sz="1600" dirty="0"/>
          </a:p>
          <a:p>
            <a:endParaRPr lang="sv-SE" sz="1600" dirty="0"/>
          </a:p>
        </p:txBody>
      </p:sp>
    </p:spTree>
    <p:extLst>
      <p:ext uri="{BB962C8B-B14F-4D97-AF65-F5344CB8AC3E}">
        <p14:creationId xmlns:p14="http://schemas.microsoft.com/office/powerpoint/2010/main" val="2132888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4" descr="En bild som visar text, utrustning, vitvaror, vektorgrafik&#10;&#10;Automatiskt genererad beskrivning">
            <a:extLst>
              <a:ext uri="{FF2B5EF4-FFF2-40B4-BE49-F238E27FC236}">
                <a16:creationId xmlns:a16="http://schemas.microsoft.com/office/drawing/2014/main" id="{4B8ABA66-799A-DC89-0560-3026541EB1DD}"/>
              </a:ext>
            </a:extLst>
          </p:cNvPr>
          <p:cNvPicPr>
            <a:picLocks noChangeAspect="1"/>
          </p:cNvPicPr>
          <p:nvPr/>
        </p:nvPicPr>
        <p:blipFill>
          <a:blip r:embed="rId3"/>
          <a:stretch>
            <a:fillRect/>
          </a:stretch>
        </p:blipFill>
        <p:spPr>
          <a:xfrm>
            <a:off x="1949355" y="145562"/>
            <a:ext cx="8931046" cy="6750845"/>
          </a:xfrm>
          <a:prstGeom prst="rect">
            <a:avLst/>
          </a:prstGeom>
        </p:spPr>
      </p:pic>
    </p:spTree>
    <p:extLst>
      <p:ext uri="{BB962C8B-B14F-4D97-AF65-F5344CB8AC3E}">
        <p14:creationId xmlns:p14="http://schemas.microsoft.com/office/powerpoint/2010/main" val="244517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E8D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A4D6C2-746C-4425-8ADC-3F58A2B8AC1C}"/>
              </a:ext>
            </a:extLst>
          </p:cNvPr>
          <p:cNvSpPr>
            <a:spLocks noGrp="1"/>
          </p:cNvSpPr>
          <p:nvPr>
            <p:ph type="title"/>
          </p:nvPr>
        </p:nvSpPr>
        <p:spPr>
          <a:xfrm>
            <a:off x="0" y="2766218"/>
            <a:ext cx="12192000" cy="1325563"/>
          </a:xfrm>
        </p:spPr>
        <p:txBody>
          <a:bodyPr/>
          <a:lstStyle/>
          <a:p>
            <a:pPr algn="ctr"/>
            <a:r>
              <a:rPr lang="sv-SE" b="1">
                <a:solidFill>
                  <a:srgbClr val="68582A"/>
                </a:solidFill>
                <a:latin typeface="+mn-lt"/>
              </a:rPr>
              <a:t>Nära vård i Gävleborgs län</a:t>
            </a:r>
          </a:p>
        </p:txBody>
      </p:sp>
    </p:spTree>
    <p:extLst>
      <p:ext uri="{BB962C8B-B14F-4D97-AF65-F5344CB8AC3E}">
        <p14:creationId xmlns:p14="http://schemas.microsoft.com/office/powerpoint/2010/main" val="225829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73B0A5-9C6B-41E2-8D38-6C45D2644602}"/>
              </a:ext>
            </a:extLst>
          </p:cNvPr>
          <p:cNvSpPr>
            <a:spLocks noGrp="1"/>
          </p:cNvSpPr>
          <p:nvPr>
            <p:ph type="title"/>
          </p:nvPr>
        </p:nvSpPr>
        <p:spPr>
          <a:xfrm>
            <a:off x="715421" y="2536873"/>
            <a:ext cx="10515600" cy="4524585"/>
          </a:xfrm>
        </p:spPr>
        <p:txBody>
          <a:bodyPr anchor="t" anchorCtr="0">
            <a:normAutofit/>
          </a:bodyPr>
          <a:lstStyle/>
          <a:p>
            <a:pPr>
              <a:lnSpc>
                <a:spcPts val="4200"/>
              </a:lnSpc>
              <a:spcBef>
                <a:spcPts val="0"/>
              </a:spcBef>
              <a:defRPr/>
            </a:pPr>
            <a:r>
              <a:rPr lang="sv-SE" sz="3200" b="1">
                <a:solidFill>
                  <a:srgbClr val="68582A"/>
                </a:solidFill>
                <a:latin typeface="Calibri"/>
                <a:ea typeface="Calibri" panose="020F0502020204030204" pitchFamily="34" charset="0"/>
                <a:cs typeface="Calibri"/>
              </a:rPr>
              <a:t>Nära vård för mig som invånare innebär att:</a:t>
            </a:r>
            <a:r>
              <a:rPr lang="sv-SE">
                <a:latin typeface="Calibri"/>
                <a:ea typeface="Calibri" panose="020F0502020204030204" pitchFamily="34" charset="0"/>
              </a:rPr>
              <a:t/>
            </a:r>
            <a:br>
              <a:rPr lang="sv-SE">
                <a:latin typeface="Calibri"/>
                <a:ea typeface="Calibri" panose="020F0502020204030204" pitchFamily="34" charset="0"/>
              </a:rPr>
            </a:br>
            <a:r>
              <a:rPr lang="sv-SE" sz="3200">
                <a:solidFill>
                  <a:srgbClr val="68582A"/>
                </a:solidFill>
                <a:latin typeface="Calibri"/>
                <a:ea typeface="Calibri" panose="020F0502020204030204" pitchFamily="34" charset="0"/>
                <a:cs typeface="Calibri"/>
              </a:rPr>
              <a:t>    Jag får rätt hjälp och stöd i rätt tid</a:t>
            </a:r>
            <a:r>
              <a:rPr lang="sv-SE" sz="3200">
                <a:latin typeface="Calibri" panose="020F0502020204030204" pitchFamily="34" charset="0"/>
                <a:ea typeface="Calibri" panose="020F0502020204030204" pitchFamily="34" charset="0"/>
              </a:rPr>
              <a:t/>
            </a:r>
            <a:br>
              <a:rPr lang="sv-SE" sz="3200">
                <a:latin typeface="Calibri" panose="020F0502020204030204" pitchFamily="34" charset="0"/>
                <a:ea typeface="Calibri" panose="020F0502020204030204" pitchFamily="34" charset="0"/>
              </a:rPr>
            </a:br>
            <a:r>
              <a:rPr lang="sv-SE" sz="3200">
                <a:solidFill>
                  <a:srgbClr val="68582A"/>
                </a:solidFill>
                <a:latin typeface="Calibri"/>
                <a:ea typeface="Calibri" panose="020F0502020204030204" pitchFamily="34" charset="0"/>
                <a:cs typeface="Calibri"/>
              </a:rPr>
              <a:t>    Jag får stöd i att främja min hälsa</a:t>
            </a:r>
            <a:r>
              <a:rPr lang="sv-SE" sz="3200">
                <a:latin typeface="Calibri" panose="020F0502020204030204" pitchFamily="34" charset="0"/>
                <a:ea typeface="Calibri" panose="020F0502020204030204" pitchFamily="34" charset="0"/>
              </a:rPr>
              <a:t/>
            </a:r>
            <a:br>
              <a:rPr lang="sv-SE" sz="3200">
                <a:latin typeface="Calibri" panose="020F0502020204030204" pitchFamily="34" charset="0"/>
                <a:ea typeface="Calibri" panose="020F0502020204030204" pitchFamily="34" charset="0"/>
              </a:rPr>
            </a:br>
            <a:r>
              <a:rPr lang="sv-SE" sz="3200">
                <a:solidFill>
                  <a:srgbClr val="68582A"/>
                </a:solidFill>
                <a:latin typeface="Calibri"/>
                <a:ea typeface="Calibri" panose="020F0502020204030204" pitchFamily="34" charset="0"/>
                <a:cs typeface="Calibri"/>
              </a:rPr>
              <a:t>    Min egen kraft tas till vara</a:t>
            </a:r>
            <a:r>
              <a:rPr lang="sv-SE" sz="3200">
                <a:latin typeface="Calibri" panose="020F0502020204030204" pitchFamily="34" charset="0"/>
                <a:ea typeface="Calibri" panose="020F0502020204030204" pitchFamily="34" charset="0"/>
              </a:rPr>
              <a:t/>
            </a:r>
            <a:br>
              <a:rPr lang="sv-SE" sz="3200">
                <a:latin typeface="Calibri" panose="020F0502020204030204" pitchFamily="34" charset="0"/>
                <a:ea typeface="Calibri" panose="020F0502020204030204" pitchFamily="34" charset="0"/>
              </a:rPr>
            </a:br>
            <a:r>
              <a:rPr lang="sv-SE" sz="3200">
                <a:solidFill>
                  <a:srgbClr val="68582A"/>
                </a:solidFill>
                <a:latin typeface="Calibri"/>
                <a:ea typeface="Calibri" panose="020F0502020204030204" pitchFamily="34" charset="0"/>
                <a:cs typeface="Calibri"/>
              </a:rPr>
              <a:t>    Sammanhållet och enkelt för mig</a:t>
            </a:r>
            <a:endParaRPr lang="sv-SE"/>
          </a:p>
        </p:txBody>
      </p:sp>
      <p:sp>
        <p:nvSpPr>
          <p:cNvPr id="7" name="Hjärta 6">
            <a:extLst>
              <a:ext uri="{FF2B5EF4-FFF2-40B4-BE49-F238E27FC236}">
                <a16:creationId xmlns:a16="http://schemas.microsoft.com/office/drawing/2014/main" id="{484EF204-3DA7-4991-8917-DCAAA081CC71}"/>
              </a:ext>
            </a:extLst>
          </p:cNvPr>
          <p:cNvSpPr/>
          <p:nvPr/>
        </p:nvSpPr>
        <p:spPr>
          <a:xfrm>
            <a:off x="834501" y="3310685"/>
            <a:ext cx="225647" cy="196070"/>
          </a:xfrm>
          <a:prstGeom prst="heart">
            <a:avLst/>
          </a:prstGeom>
          <a:solidFill>
            <a:srgbClr val="6858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Hjärta 7">
            <a:extLst>
              <a:ext uri="{FF2B5EF4-FFF2-40B4-BE49-F238E27FC236}">
                <a16:creationId xmlns:a16="http://schemas.microsoft.com/office/drawing/2014/main" id="{2D649736-63B1-464C-957C-3526D93227B9}"/>
              </a:ext>
            </a:extLst>
          </p:cNvPr>
          <p:cNvSpPr/>
          <p:nvPr/>
        </p:nvSpPr>
        <p:spPr>
          <a:xfrm>
            <a:off x="829323" y="3815127"/>
            <a:ext cx="225647" cy="196070"/>
          </a:xfrm>
          <a:prstGeom prst="heart">
            <a:avLst/>
          </a:prstGeom>
          <a:solidFill>
            <a:srgbClr val="6858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Hjärta 8">
            <a:extLst>
              <a:ext uri="{FF2B5EF4-FFF2-40B4-BE49-F238E27FC236}">
                <a16:creationId xmlns:a16="http://schemas.microsoft.com/office/drawing/2014/main" id="{223DDF36-4E49-4A59-9D1B-070FFFD263F6}"/>
              </a:ext>
            </a:extLst>
          </p:cNvPr>
          <p:cNvSpPr/>
          <p:nvPr/>
        </p:nvSpPr>
        <p:spPr>
          <a:xfrm>
            <a:off x="829324" y="4324776"/>
            <a:ext cx="225647" cy="196070"/>
          </a:xfrm>
          <a:prstGeom prst="heart">
            <a:avLst/>
          </a:prstGeom>
          <a:solidFill>
            <a:srgbClr val="6858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Hjärta 9">
            <a:extLst>
              <a:ext uri="{FF2B5EF4-FFF2-40B4-BE49-F238E27FC236}">
                <a16:creationId xmlns:a16="http://schemas.microsoft.com/office/drawing/2014/main" id="{EE77D36A-AD7F-498D-9B33-E7849029E8C8}"/>
              </a:ext>
            </a:extLst>
          </p:cNvPr>
          <p:cNvSpPr/>
          <p:nvPr/>
        </p:nvSpPr>
        <p:spPr>
          <a:xfrm>
            <a:off x="838201" y="4861891"/>
            <a:ext cx="225647" cy="196070"/>
          </a:xfrm>
          <a:prstGeom prst="heart">
            <a:avLst/>
          </a:prstGeom>
          <a:solidFill>
            <a:srgbClr val="6858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6CAB0B33-144F-4431-B03D-D1B300C2934B}"/>
              </a:ext>
            </a:extLst>
          </p:cNvPr>
          <p:cNvSpPr txBox="1">
            <a:spLocks/>
          </p:cNvSpPr>
          <p:nvPr/>
        </p:nvSpPr>
        <p:spPr>
          <a:xfrm>
            <a:off x="717429" y="86708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solidFill>
                  <a:srgbClr val="68582A"/>
                </a:solidFill>
                <a:latin typeface="Calibri"/>
                <a:ea typeface="Calibri" panose="020F0502020204030204" pitchFamily="34" charset="0"/>
                <a:cs typeface="Calibri"/>
              </a:rPr>
              <a:t>Målbild för God och Nära vård </a:t>
            </a:r>
            <a:br>
              <a:rPr lang="sv-SE" b="1">
                <a:solidFill>
                  <a:srgbClr val="68582A"/>
                </a:solidFill>
                <a:latin typeface="Calibri"/>
                <a:ea typeface="Calibri" panose="020F0502020204030204" pitchFamily="34" charset="0"/>
                <a:cs typeface="Calibri"/>
              </a:rPr>
            </a:br>
            <a:r>
              <a:rPr lang="sv-SE" b="1">
                <a:solidFill>
                  <a:srgbClr val="68582A"/>
                </a:solidFill>
                <a:latin typeface="Calibri"/>
                <a:ea typeface="Calibri" panose="020F0502020204030204" pitchFamily="34" charset="0"/>
                <a:cs typeface="Calibri"/>
              </a:rPr>
              <a:t>i Gävleborg</a:t>
            </a:r>
            <a:endParaRPr lang="sv-SE" b="1">
              <a:solidFill>
                <a:srgbClr val="68582A"/>
              </a:solidFill>
              <a:latin typeface="+mn-lt"/>
            </a:endParaRPr>
          </a:p>
        </p:txBody>
      </p:sp>
      <p:pic>
        <p:nvPicPr>
          <p:cNvPr id="12" name="Bildobjekt 11">
            <a:extLst>
              <a:ext uri="{FF2B5EF4-FFF2-40B4-BE49-F238E27FC236}">
                <a16:creationId xmlns:a16="http://schemas.microsoft.com/office/drawing/2014/main" id="{DA6B36FD-BB63-4616-B7E8-F0CC897D97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4251" y="-748851"/>
            <a:ext cx="4566978" cy="8119072"/>
          </a:xfrm>
          <a:prstGeom prst="rect">
            <a:avLst/>
          </a:prstGeom>
        </p:spPr>
      </p:pic>
    </p:spTree>
    <p:extLst>
      <p:ext uri="{BB962C8B-B14F-4D97-AF65-F5344CB8AC3E}">
        <p14:creationId xmlns:p14="http://schemas.microsoft.com/office/powerpoint/2010/main" val="2550987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73B0A5-9C6B-41E2-8D38-6C45D2644602}"/>
              </a:ext>
            </a:extLst>
          </p:cNvPr>
          <p:cNvSpPr>
            <a:spLocks noGrp="1"/>
          </p:cNvSpPr>
          <p:nvPr>
            <p:ph type="title"/>
          </p:nvPr>
        </p:nvSpPr>
        <p:spPr>
          <a:xfrm>
            <a:off x="777240" y="2298043"/>
            <a:ext cx="10515600" cy="5156786"/>
          </a:xfrm>
        </p:spPr>
        <p:txBody>
          <a:bodyPr>
            <a:normAutofit fontScale="90000"/>
          </a:bodyPr>
          <a:lstStyle/>
          <a:p>
            <a:pPr fontAlgn="base"/>
            <a:r>
              <a:rPr lang="sv-SE" sz="4900" b="1">
                <a:solidFill>
                  <a:srgbClr val="68582A"/>
                </a:solidFill>
                <a:latin typeface="Calibri"/>
                <a:ea typeface="Calibri" panose="020F0502020204030204" pitchFamily="34" charset="0"/>
                <a:cs typeface="Calibri"/>
              </a:rPr>
              <a:t>Våra kärnvärden</a:t>
            </a:r>
            <a:r>
              <a:rPr lang="sv-SE" sz="4900" b="1">
                <a:latin typeface="Calibri"/>
                <a:ea typeface="Calibri" panose="020F0502020204030204" pitchFamily="34" charset="0"/>
                <a:cs typeface="Calibri"/>
              </a:rPr>
              <a:t/>
            </a:r>
            <a:br>
              <a:rPr lang="sv-SE" sz="4900" b="1">
                <a:latin typeface="Calibri"/>
                <a:ea typeface="Calibri" panose="020F0502020204030204" pitchFamily="34" charset="0"/>
                <a:cs typeface="Calibri"/>
              </a:rPr>
            </a:br>
            <a:r>
              <a:rPr lang="sv-SE" sz="4900" b="1">
                <a:solidFill>
                  <a:srgbClr val="68582A"/>
                </a:solidFill>
                <a:latin typeface="Calibri"/>
                <a:ea typeface="Calibri" panose="020F0502020204030204" pitchFamily="34" charset="0"/>
                <a:cs typeface="Calibri"/>
              </a:rPr>
              <a:t>kan sammanfattas:</a:t>
            </a:r>
            <a:r>
              <a:rPr lang="sv-SE" sz="5400" b="1">
                <a:latin typeface="Calibri" panose="020F0502020204030204" pitchFamily="34" charset="0"/>
                <a:ea typeface="Calibri" panose="020F0502020204030204" pitchFamily="34" charset="0"/>
              </a:rPr>
              <a:t/>
            </a:r>
            <a:br>
              <a:rPr lang="sv-SE" sz="5400" b="1">
                <a:latin typeface="Calibri" panose="020F0502020204030204" pitchFamily="34" charset="0"/>
                <a:ea typeface="Calibri" panose="020F0502020204030204" pitchFamily="34" charset="0"/>
              </a:rPr>
            </a:br>
            <a:r>
              <a:rPr lang="sv-SE" sz="3600">
                <a:latin typeface="Calibri" panose="020F0502020204030204" pitchFamily="34" charset="0"/>
                <a:ea typeface="Calibri" panose="020F0502020204030204" pitchFamily="34" charset="0"/>
              </a:rPr>
              <a:t/>
            </a:r>
            <a:br>
              <a:rPr lang="sv-SE" sz="3600">
                <a:latin typeface="Calibri" panose="020F0502020204030204" pitchFamily="34" charset="0"/>
                <a:ea typeface="Calibri" panose="020F0502020204030204" pitchFamily="34" charset="0"/>
              </a:rPr>
            </a:br>
            <a:r>
              <a:rPr lang="sv-SE" sz="3600">
                <a:solidFill>
                  <a:srgbClr val="68582A"/>
                </a:solidFill>
                <a:latin typeface="Calibri"/>
                <a:ea typeface="Calibri" panose="020F0502020204030204" pitchFamily="34" charset="0"/>
                <a:cs typeface="Calibri"/>
              </a:rPr>
              <a:t>     </a:t>
            </a:r>
            <a:r>
              <a:rPr lang="sv-SE" sz="3600">
                <a:solidFill>
                  <a:srgbClr val="68582A"/>
                </a:solidFill>
                <a:latin typeface="+mn-lt"/>
              </a:rPr>
              <a:t>Nära</a:t>
            </a:r>
            <a:r>
              <a:rPr lang="en-US" sz="3600">
                <a:solidFill>
                  <a:srgbClr val="68582A"/>
                </a:solidFill>
                <a:latin typeface="+mn-lt"/>
              </a:rPr>
              <a:t>​</a:t>
            </a:r>
            <a:r>
              <a:rPr lang="en-US" sz="3600">
                <a:latin typeface="+mn-lt"/>
              </a:rPr>
              <a:t/>
            </a:r>
            <a:br>
              <a:rPr lang="en-US" sz="3600">
                <a:latin typeface="+mn-lt"/>
              </a:rPr>
            </a:br>
            <a:r>
              <a:rPr lang="en-US" sz="3600">
                <a:solidFill>
                  <a:srgbClr val="68582A"/>
                </a:solidFill>
                <a:latin typeface="+mn-lt"/>
              </a:rPr>
              <a:t>     </a:t>
            </a:r>
            <a:r>
              <a:rPr lang="sv-SE" sz="3600">
                <a:solidFill>
                  <a:srgbClr val="68582A"/>
                </a:solidFill>
                <a:latin typeface="+mn-lt"/>
              </a:rPr>
              <a:t>Samordnad</a:t>
            </a:r>
            <a:r>
              <a:rPr lang="en-US" sz="3600">
                <a:solidFill>
                  <a:srgbClr val="68582A"/>
                </a:solidFill>
                <a:latin typeface="+mn-lt"/>
              </a:rPr>
              <a:t>​</a:t>
            </a:r>
            <a:r>
              <a:rPr lang="en-US" sz="3600">
                <a:latin typeface="+mn-lt"/>
              </a:rPr>
              <a:t/>
            </a:r>
            <a:br>
              <a:rPr lang="en-US" sz="3600">
                <a:latin typeface="+mn-lt"/>
              </a:rPr>
            </a:br>
            <a:r>
              <a:rPr lang="en-US" sz="3600">
                <a:solidFill>
                  <a:srgbClr val="68582A"/>
                </a:solidFill>
                <a:latin typeface="+mn-lt"/>
              </a:rPr>
              <a:t>     </a:t>
            </a:r>
            <a:r>
              <a:rPr lang="sv-SE" sz="3600">
                <a:solidFill>
                  <a:srgbClr val="68582A"/>
                </a:solidFill>
                <a:latin typeface="+mn-lt"/>
              </a:rPr>
              <a:t>Resurseffektiv</a:t>
            </a:r>
            <a:r>
              <a:rPr lang="en-US" sz="3600">
                <a:solidFill>
                  <a:srgbClr val="68582A"/>
                </a:solidFill>
                <a:latin typeface="+mn-lt"/>
              </a:rPr>
              <a:t>​</a:t>
            </a:r>
            <a:r>
              <a:rPr lang="en-US" sz="3600">
                <a:latin typeface="+mn-lt"/>
              </a:rPr>
              <a:t/>
            </a:r>
            <a:br>
              <a:rPr lang="en-US" sz="3600">
                <a:latin typeface="+mn-lt"/>
              </a:rPr>
            </a:br>
            <a:r>
              <a:rPr lang="en-US" sz="3600">
                <a:solidFill>
                  <a:srgbClr val="68582A"/>
                </a:solidFill>
                <a:latin typeface="+mn-lt"/>
              </a:rPr>
              <a:t>     </a:t>
            </a:r>
            <a:r>
              <a:rPr lang="sv-SE" sz="3600">
                <a:solidFill>
                  <a:srgbClr val="68582A"/>
                </a:solidFill>
                <a:latin typeface="+mn-lt"/>
              </a:rPr>
              <a:t>Hälsofrämjande</a:t>
            </a:r>
            <a:r>
              <a:rPr lang="en-US" sz="3600">
                <a:solidFill>
                  <a:srgbClr val="68582A"/>
                </a:solidFill>
                <a:latin typeface="+mn-lt"/>
              </a:rPr>
              <a:t>​</a:t>
            </a:r>
            <a:r>
              <a:rPr lang="en-US" sz="3600">
                <a:latin typeface="+mn-lt"/>
              </a:rPr>
              <a:t/>
            </a:r>
            <a:br>
              <a:rPr lang="en-US" sz="3600">
                <a:latin typeface="+mn-lt"/>
              </a:rPr>
            </a:br>
            <a:r>
              <a:rPr lang="en-US" sz="3600">
                <a:solidFill>
                  <a:srgbClr val="68582A"/>
                </a:solidFill>
                <a:latin typeface="+mn-lt"/>
              </a:rPr>
              <a:t>     </a:t>
            </a:r>
            <a:r>
              <a:rPr lang="sv-SE" sz="3600">
                <a:solidFill>
                  <a:srgbClr val="68582A"/>
                </a:solidFill>
                <a:latin typeface="+mn-lt"/>
              </a:rPr>
              <a:t>Personcentrerad</a:t>
            </a:r>
            <a:r>
              <a:rPr lang="en-US"/>
              <a:t/>
            </a:r>
            <a:br>
              <a:rPr lang="en-US"/>
            </a:br>
            <a:r>
              <a:rPr lang="sv-SE">
                <a:latin typeface="Calibri" panose="020F0502020204030204" pitchFamily="34" charset="0"/>
                <a:ea typeface="Calibri" panose="020F0502020204030204" pitchFamily="34" charset="0"/>
              </a:rPr>
              <a:t/>
            </a:r>
            <a:br>
              <a:rPr lang="sv-SE">
                <a:latin typeface="Calibri" panose="020F0502020204030204" pitchFamily="34" charset="0"/>
                <a:ea typeface="Calibri" panose="020F0502020204030204" pitchFamily="34" charset="0"/>
              </a:rPr>
            </a:br>
            <a:r>
              <a:rPr lang="sv-SE">
                <a:latin typeface="Calibri" panose="020F0502020204030204" pitchFamily="34" charset="0"/>
                <a:ea typeface="Calibri" panose="020F0502020204030204" pitchFamily="34" charset="0"/>
              </a:rPr>
              <a:t/>
            </a:r>
            <a:br>
              <a:rPr lang="sv-SE">
                <a:latin typeface="Calibri" panose="020F0502020204030204" pitchFamily="34" charset="0"/>
                <a:ea typeface="Calibri" panose="020F0502020204030204" pitchFamily="34" charset="0"/>
              </a:rPr>
            </a:br>
            <a:r>
              <a:rPr lang="sv-SE">
                <a:latin typeface="Calibri" panose="020F0502020204030204" pitchFamily="34" charset="0"/>
                <a:ea typeface="Calibri" panose="020F0502020204030204" pitchFamily="34" charset="0"/>
              </a:rPr>
              <a:t/>
            </a:r>
            <a:br>
              <a:rPr lang="sv-SE">
                <a:latin typeface="Calibri" panose="020F0502020204030204" pitchFamily="34" charset="0"/>
                <a:ea typeface="Calibri" panose="020F0502020204030204" pitchFamily="34" charset="0"/>
              </a:rPr>
            </a:br>
            <a:r>
              <a:rPr lang="sv-SE">
                <a:latin typeface="Calibri" panose="020F0502020204030204" pitchFamily="34" charset="0"/>
                <a:ea typeface="Calibri" panose="020F0502020204030204" pitchFamily="34" charset="0"/>
              </a:rPr>
              <a:t/>
            </a:r>
            <a:br>
              <a:rPr lang="sv-SE">
                <a:latin typeface="Calibri" panose="020F0502020204030204" pitchFamily="34" charset="0"/>
                <a:ea typeface="Calibri" panose="020F0502020204030204" pitchFamily="34" charset="0"/>
              </a:rPr>
            </a:br>
            <a:r>
              <a:rPr lang="sv-SE">
                <a:latin typeface="Calibri" panose="020F0502020204030204" pitchFamily="34" charset="0"/>
                <a:ea typeface="Calibri" panose="020F0502020204030204" pitchFamily="34" charset="0"/>
              </a:rPr>
              <a:t/>
            </a:r>
            <a:br>
              <a:rPr lang="sv-SE">
                <a:latin typeface="Calibri" panose="020F0502020204030204" pitchFamily="34" charset="0"/>
                <a:ea typeface="Calibri" panose="020F0502020204030204" pitchFamily="34" charset="0"/>
              </a:rPr>
            </a:br>
            <a:endParaRPr lang="sv-SE"/>
          </a:p>
        </p:txBody>
      </p:sp>
      <p:sp>
        <p:nvSpPr>
          <p:cNvPr id="7" name="Hjärta 6">
            <a:extLst>
              <a:ext uri="{FF2B5EF4-FFF2-40B4-BE49-F238E27FC236}">
                <a16:creationId xmlns:a16="http://schemas.microsoft.com/office/drawing/2014/main" id="{484EF204-3DA7-4991-8917-DCAAA081CC71}"/>
              </a:ext>
            </a:extLst>
          </p:cNvPr>
          <p:cNvSpPr/>
          <p:nvPr/>
        </p:nvSpPr>
        <p:spPr>
          <a:xfrm>
            <a:off x="834501" y="3100803"/>
            <a:ext cx="225647" cy="196070"/>
          </a:xfrm>
          <a:prstGeom prst="heart">
            <a:avLst/>
          </a:prstGeom>
          <a:solidFill>
            <a:srgbClr val="6858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Hjärta 7">
            <a:extLst>
              <a:ext uri="{FF2B5EF4-FFF2-40B4-BE49-F238E27FC236}">
                <a16:creationId xmlns:a16="http://schemas.microsoft.com/office/drawing/2014/main" id="{2D649736-63B1-464C-957C-3526D93227B9}"/>
              </a:ext>
            </a:extLst>
          </p:cNvPr>
          <p:cNvSpPr/>
          <p:nvPr/>
        </p:nvSpPr>
        <p:spPr>
          <a:xfrm>
            <a:off x="829322" y="3974634"/>
            <a:ext cx="225647" cy="196070"/>
          </a:xfrm>
          <a:prstGeom prst="heart">
            <a:avLst/>
          </a:prstGeom>
          <a:solidFill>
            <a:srgbClr val="6858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Hjärta 8">
            <a:extLst>
              <a:ext uri="{FF2B5EF4-FFF2-40B4-BE49-F238E27FC236}">
                <a16:creationId xmlns:a16="http://schemas.microsoft.com/office/drawing/2014/main" id="{223DDF36-4E49-4A59-9D1B-070FFFD263F6}"/>
              </a:ext>
            </a:extLst>
          </p:cNvPr>
          <p:cNvSpPr/>
          <p:nvPr/>
        </p:nvSpPr>
        <p:spPr>
          <a:xfrm>
            <a:off x="829322" y="4404029"/>
            <a:ext cx="225647" cy="196070"/>
          </a:xfrm>
          <a:prstGeom prst="heart">
            <a:avLst/>
          </a:prstGeom>
          <a:solidFill>
            <a:srgbClr val="6858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Hjärta 9">
            <a:extLst>
              <a:ext uri="{FF2B5EF4-FFF2-40B4-BE49-F238E27FC236}">
                <a16:creationId xmlns:a16="http://schemas.microsoft.com/office/drawing/2014/main" id="{EE77D36A-AD7F-498D-9B33-E7849029E8C8}"/>
              </a:ext>
            </a:extLst>
          </p:cNvPr>
          <p:cNvSpPr/>
          <p:nvPr/>
        </p:nvSpPr>
        <p:spPr>
          <a:xfrm>
            <a:off x="829322" y="4843780"/>
            <a:ext cx="225647" cy="196070"/>
          </a:xfrm>
          <a:prstGeom prst="heart">
            <a:avLst/>
          </a:prstGeom>
          <a:solidFill>
            <a:srgbClr val="6858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Hjärta 10">
            <a:extLst>
              <a:ext uri="{FF2B5EF4-FFF2-40B4-BE49-F238E27FC236}">
                <a16:creationId xmlns:a16="http://schemas.microsoft.com/office/drawing/2014/main" id="{4961C981-5AE4-4989-AEAA-ECED4DF87A72}"/>
              </a:ext>
            </a:extLst>
          </p:cNvPr>
          <p:cNvSpPr/>
          <p:nvPr/>
        </p:nvSpPr>
        <p:spPr>
          <a:xfrm>
            <a:off x="829322" y="3573062"/>
            <a:ext cx="225647" cy="196070"/>
          </a:xfrm>
          <a:prstGeom prst="heart">
            <a:avLst/>
          </a:prstGeom>
          <a:solidFill>
            <a:srgbClr val="6858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4">
            <a:extLst>
              <a:ext uri="{FF2B5EF4-FFF2-40B4-BE49-F238E27FC236}">
                <a16:creationId xmlns:a16="http://schemas.microsoft.com/office/drawing/2014/main" id="{8DDDF4ED-C958-99FF-3895-0B70298B1316}"/>
              </a:ext>
            </a:extLst>
          </p:cNvPr>
          <p:cNvPicPr>
            <a:picLocks noChangeAspect="1"/>
          </p:cNvPicPr>
          <p:nvPr/>
        </p:nvPicPr>
        <p:blipFill>
          <a:blip r:embed="rId3"/>
          <a:stretch>
            <a:fillRect/>
          </a:stretch>
        </p:blipFill>
        <p:spPr>
          <a:xfrm>
            <a:off x="6035040" y="418011"/>
            <a:ext cx="6094085" cy="6219985"/>
          </a:xfrm>
          <a:prstGeom prst="rect">
            <a:avLst/>
          </a:prstGeom>
        </p:spPr>
      </p:pic>
    </p:spTree>
    <p:extLst>
      <p:ext uri="{BB962C8B-B14F-4D97-AF65-F5344CB8AC3E}">
        <p14:creationId xmlns:p14="http://schemas.microsoft.com/office/powerpoint/2010/main" val="3378155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E8DC"/>
        </a:solidFill>
        <a:effectLst/>
      </p:bgPr>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EEB7419F-5EE0-476B-9A44-A73F19852611}"/>
              </a:ext>
            </a:extLst>
          </p:cNvPr>
          <p:cNvSpPr/>
          <p:nvPr/>
        </p:nvSpPr>
        <p:spPr>
          <a:xfrm>
            <a:off x="-1" y="5457670"/>
            <a:ext cx="12192001" cy="1750979"/>
          </a:xfrm>
          <a:prstGeom prst="rect">
            <a:avLst/>
          </a:prstGeom>
          <a:solidFill>
            <a:srgbClr val="6858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3C6D1C6D-86BE-45E8-AE61-C80F6A92C361}"/>
              </a:ext>
            </a:extLst>
          </p:cNvPr>
          <p:cNvSpPr/>
          <p:nvPr/>
        </p:nvSpPr>
        <p:spPr>
          <a:xfrm>
            <a:off x="0" y="5861078"/>
            <a:ext cx="12192000" cy="707886"/>
          </a:xfrm>
          <a:prstGeom prst="rect">
            <a:avLst/>
          </a:prstGeom>
        </p:spPr>
        <p:txBody>
          <a:bodyPr wrap="square">
            <a:spAutoFit/>
          </a:bodyPr>
          <a:lstStyle/>
          <a:p>
            <a:pPr algn="ctr"/>
            <a:r>
              <a:rPr lang="sv-SE" sz="4000" b="1">
                <a:solidFill>
                  <a:srgbClr val="F0E8DC"/>
                </a:solidFill>
              </a:rPr>
              <a:t>Hälsa hela livet för alla Gävleborgare</a:t>
            </a:r>
          </a:p>
        </p:txBody>
      </p:sp>
      <p:pic>
        <p:nvPicPr>
          <p:cNvPr id="17" name="Bildobjekt 16">
            <a:extLst>
              <a:ext uri="{FF2B5EF4-FFF2-40B4-BE49-F238E27FC236}">
                <a16:creationId xmlns:a16="http://schemas.microsoft.com/office/drawing/2014/main" id="{3F10E7A4-1586-492A-A81D-6D4857270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69930" flipH="1">
            <a:off x="6535209" y="5104650"/>
            <a:ext cx="10877801" cy="2026074"/>
          </a:xfrm>
          <a:prstGeom prst="rect">
            <a:avLst/>
          </a:prstGeom>
        </p:spPr>
      </p:pic>
      <p:grpSp>
        <p:nvGrpSpPr>
          <p:cNvPr id="2" name="Grupp 1"/>
          <p:cNvGrpSpPr/>
          <p:nvPr/>
        </p:nvGrpSpPr>
        <p:grpSpPr>
          <a:xfrm>
            <a:off x="1911131" y="1042319"/>
            <a:ext cx="8318659" cy="3123440"/>
            <a:chOff x="1911131" y="1235758"/>
            <a:chExt cx="8318659" cy="3123440"/>
          </a:xfrm>
        </p:grpSpPr>
        <p:pic>
          <p:nvPicPr>
            <p:cNvPr id="6" name="Picture 8" descr="Hofors kommun">
              <a:extLst>
                <a:ext uri="{FF2B5EF4-FFF2-40B4-BE49-F238E27FC236}">
                  <a16:creationId xmlns:a16="http://schemas.microsoft.com/office/drawing/2014/main" id="{B1DC27C6-4BE1-4B4F-8AAA-76129F7CC1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9136" y="2480788"/>
              <a:ext cx="1522233" cy="4976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Partners - orientering.se">
              <a:extLst>
                <a:ext uri="{FF2B5EF4-FFF2-40B4-BE49-F238E27FC236}">
                  <a16:creationId xmlns:a16="http://schemas.microsoft.com/office/drawing/2014/main" id="{FDBFD0BA-77A8-44B0-83EA-7C8B16C29E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6649" y="1337173"/>
              <a:ext cx="1342174" cy="433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6" descr="Logotyp och kommunvapen - Ovanåkers kommun">
              <a:extLst>
                <a:ext uri="{FF2B5EF4-FFF2-40B4-BE49-F238E27FC236}">
                  <a16:creationId xmlns:a16="http://schemas.microsoft.com/office/drawing/2014/main" id="{E7CACB6A-AACA-44F9-8731-9221B4E53B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2396" y="3749978"/>
              <a:ext cx="1593049" cy="3972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8" descr="Logotyp - Sandvikens kommun">
              <a:extLst>
                <a:ext uri="{FF2B5EF4-FFF2-40B4-BE49-F238E27FC236}">
                  <a16:creationId xmlns:a16="http://schemas.microsoft.com/office/drawing/2014/main" id="{8DC331DC-0909-4282-8695-6AC3B8A883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8339" y="1235758"/>
              <a:ext cx="1979235" cy="7105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Nordanstig | Nordanstig">
              <a:extLst>
                <a:ext uri="{FF2B5EF4-FFF2-40B4-BE49-F238E27FC236}">
                  <a16:creationId xmlns:a16="http://schemas.microsoft.com/office/drawing/2014/main" id="{C80876E3-0C15-4F06-BA44-8A5BA18FF64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03222" y="2473587"/>
              <a:ext cx="1451395" cy="419295"/>
            </a:xfrm>
            <a:prstGeom prst="rect">
              <a:avLst/>
            </a:prstGeom>
            <a:noFill/>
            <a:extLst>
              <a:ext uri="{909E8E84-426E-40DD-AFC4-6F175D3DCCD1}">
                <a14:hiddenFill xmlns:a14="http://schemas.microsoft.com/office/drawing/2010/main">
                  <a:solidFill>
                    <a:srgbClr val="FFFFFF"/>
                  </a:solidFill>
                </a14:hiddenFill>
              </a:ext>
            </a:extLst>
          </p:spPr>
        </p:pic>
        <p:pic>
          <p:nvPicPr>
            <p:cNvPr id="19" name="Bildobjekt 18">
              <a:extLst>
                <a:ext uri="{FF2B5EF4-FFF2-40B4-BE49-F238E27FC236}">
                  <a16:creationId xmlns:a16="http://schemas.microsoft.com/office/drawing/2014/main" id="{3BAE3411-AAA5-4E67-A8AC-A01124B904B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37786" y="3786609"/>
              <a:ext cx="2392004" cy="393614"/>
            </a:xfrm>
            <a:prstGeom prst="rect">
              <a:avLst/>
            </a:prstGeom>
          </p:spPr>
        </p:pic>
        <p:pic>
          <p:nvPicPr>
            <p:cNvPr id="21" name="Bildobjekt 20">
              <a:extLst>
                <a:ext uri="{FF2B5EF4-FFF2-40B4-BE49-F238E27FC236}">
                  <a16:creationId xmlns:a16="http://schemas.microsoft.com/office/drawing/2014/main" id="{4A77C72C-5ABF-4C6B-A046-294528A99FF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0996" y="3560120"/>
              <a:ext cx="1714118" cy="799078"/>
            </a:xfrm>
            <a:prstGeom prst="rect">
              <a:avLst/>
            </a:prstGeom>
          </p:spPr>
        </p:pic>
        <p:pic>
          <p:nvPicPr>
            <p:cNvPr id="11266" name="Picture 2" descr="Gävle kommun – Kommunens service">
              <a:extLst>
                <a:ext uri="{FF2B5EF4-FFF2-40B4-BE49-F238E27FC236}">
                  <a16:creationId xmlns:a16="http://schemas.microsoft.com/office/drawing/2014/main" id="{D50AE13E-607F-40B7-9461-E4DD2AFC32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9375" y="2473587"/>
              <a:ext cx="1451395" cy="33174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Logotyper— Ockelbo kommun">
              <a:extLst>
                <a:ext uri="{FF2B5EF4-FFF2-40B4-BE49-F238E27FC236}">
                  <a16:creationId xmlns:a16="http://schemas.microsoft.com/office/drawing/2014/main" id="{F279D492-C0E9-41B2-BCAB-933FEB80A42F}"/>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911131" y="3749530"/>
              <a:ext cx="1143348" cy="42025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Bollnäs kommun - LOV- Valfrihet omvårdnad och service i Bollnäs kommun |  Hitta LOV-uppdrag">
              <a:extLst>
                <a:ext uri="{FF2B5EF4-FFF2-40B4-BE49-F238E27FC236}">
                  <a16:creationId xmlns:a16="http://schemas.microsoft.com/office/drawing/2014/main" id="{0E0886FD-B0BB-42BA-B955-684F9084DFDD}"/>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722728" y="1463287"/>
              <a:ext cx="1796537" cy="331747"/>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s://www.regiongavleborg.se/globalassets/samverkanswebben/service-stod/varumarkeswebben/logotyp/koncernlogotyp_region/koncernlogotyp_farg/koncernlogotyp_farg.png">
              <a:extLst>
                <a:ext uri="{FF2B5EF4-FFF2-40B4-BE49-F238E27FC236}">
                  <a16:creationId xmlns:a16="http://schemas.microsoft.com/office/drawing/2014/main" id="{59E96BBD-87F1-444E-B035-3EFC256E8E6A}"/>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1946449" y="2541628"/>
              <a:ext cx="1246215" cy="3759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765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E8D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EA56B7-F198-4A74-86F1-6F40A8196022}"/>
              </a:ext>
            </a:extLst>
          </p:cNvPr>
          <p:cNvSpPr>
            <a:spLocks noGrp="1"/>
          </p:cNvSpPr>
          <p:nvPr>
            <p:ph type="title"/>
          </p:nvPr>
        </p:nvSpPr>
        <p:spPr/>
        <p:txBody>
          <a:bodyPr/>
          <a:lstStyle/>
          <a:p>
            <a:r>
              <a:rPr lang="sv-SE" b="1">
                <a:solidFill>
                  <a:srgbClr val="68582A"/>
                </a:solidFill>
                <a:latin typeface="Calibri"/>
                <a:cs typeface="Calibri"/>
              </a:rPr>
              <a:t>Exempel på Nära vård i Gävleborgs län</a:t>
            </a:r>
          </a:p>
        </p:txBody>
      </p:sp>
      <p:sp>
        <p:nvSpPr>
          <p:cNvPr id="3" name="Platshållare för innehåll 2">
            <a:extLst>
              <a:ext uri="{FF2B5EF4-FFF2-40B4-BE49-F238E27FC236}">
                <a16:creationId xmlns:a16="http://schemas.microsoft.com/office/drawing/2014/main" id="{99028B7E-1569-42A5-BD6A-27D7CD32F151}"/>
              </a:ext>
            </a:extLst>
          </p:cNvPr>
          <p:cNvSpPr>
            <a:spLocks noGrp="1"/>
          </p:cNvSpPr>
          <p:nvPr>
            <p:ph idx="1"/>
          </p:nvPr>
        </p:nvSpPr>
        <p:spPr>
          <a:xfrm>
            <a:off x="838200" y="1825625"/>
            <a:ext cx="5614358" cy="4351338"/>
          </a:xfrm>
        </p:spPr>
        <p:txBody>
          <a:bodyPr>
            <a:noAutofit/>
          </a:bodyPr>
          <a:lstStyle/>
          <a:p>
            <a:pPr fontAlgn="base">
              <a:lnSpc>
                <a:spcPts val="2600"/>
              </a:lnSpc>
              <a:spcBef>
                <a:spcPts val="600"/>
              </a:spcBef>
            </a:pPr>
            <a:r>
              <a:rPr lang="sv-SE" sz="2400">
                <a:solidFill>
                  <a:srgbClr val="68582A"/>
                </a:solidFill>
              </a:rPr>
              <a:t>Mobila sjukvårdsteam</a:t>
            </a:r>
            <a:r>
              <a:rPr lang="en-US" sz="2400">
                <a:solidFill>
                  <a:srgbClr val="68582A"/>
                </a:solidFill>
              </a:rPr>
              <a:t>​</a:t>
            </a:r>
          </a:p>
          <a:p>
            <a:pPr fontAlgn="base">
              <a:lnSpc>
                <a:spcPts val="2600"/>
              </a:lnSpc>
              <a:spcBef>
                <a:spcPts val="600"/>
              </a:spcBef>
            </a:pPr>
            <a:r>
              <a:rPr lang="sv-SE" sz="2400">
                <a:solidFill>
                  <a:srgbClr val="68582A"/>
                </a:solidFill>
              </a:rPr>
              <a:t>Mobil folktandvård </a:t>
            </a:r>
            <a:r>
              <a:rPr lang="en-US" sz="2400">
                <a:solidFill>
                  <a:srgbClr val="68582A"/>
                </a:solidFill>
              </a:rPr>
              <a:t>​</a:t>
            </a:r>
          </a:p>
          <a:p>
            <a:pPr fontAlgn="base">
              <a:lnSpc>
                <a:spcPts val="2600"/>
              </a:lnSpc>
              <a:spcBef>
                <a:spcPts val="600"/>
              </a:spcBef>
            </a:pPr>
            <a:r>
              <a:rPr lang="sv-SE" sz="2400">
                <a:solidFill>
                  <a:srgbClr val="68582A"/>
                </a:solidFill>
              </a:rPr>
              <a:t>Digitala </a:t>
            </a:r>
            <a:r>
              <a:rPr lang="sv-SE" sz="2400" err="1">
                <a:solidFill>
                  <a:srgbClr val="68582A"/>
                </a:solidFill>
              </a:rPr>
              <a:t>vårdrum</a:t>
            </a:r>
            <a:r>
              <a:rPr lang="sv-SE" sz="2400">
                <a:solidFill>
                  <a:srgbClr val="68582A"/>
                </a:solidFill>
              </a:rPr>
              <a:t>​</a:t>
            </a:r>
          </a:p>
          <a:p>
            <a:pPr fontAlgn="base">
              <a:lnSpc>
                <a:spcPts val="2600"/>
              </a:lnSpc>
              <a:spcBef>
                <a:spcPts val="600"/>
              </a:spcBef>
            </a:pPr>
            <a:r>
              <a:rPr lang="sv-SE" sz="2400">
                <a:solidFill>
                  <a:srgbClr val="68582A"/>
                </a:solidFill>
              </a:rPr>
              <a:t>Digitala </a:t>
            </a:r>
            <a:r>
              <a:rPr lang="sv-SE" sz="2400" err="1">
                <a:solidFill>
                  <a:srgbClr val="68582A"/>
                </a:solidFill>
              </a:rPr>
              <a:t>vårdmöten</a:t>
            </a:r>
            <a:r>
              <a:rPr lang="sv-SE" sz="2400">
                <a:solidFill>
                  <a:srgbClr val="68582A"/>
                </a:solidFill>
              </a:rPr>
              <a:t> </a:t>
            </a:r>
            <a:r>
              <a:rPr lang="en-US" sz="2400">
                <a:solidFill>
                  <a:srgbClr val="68582A"/>
                </a:solidFill>
              </a:rPr>
              <a:t>​</a:t>
            </a:r>
          </a:p>
          <a:p>
            <a:pPr fontAlgn="base">
              <a:lnSpc>
                <a:spcPts val="2600"/>
              </a:lnSpc>
              <a:spcBef>
                <a:spcPts val="600"/>
              </a:spcBef>
            </a:pPr>
            <a:r>
              <a:rPr lang="sv-SE" sz="2400">
                <a:solidFill>
                  <a:srgbClr val="68582A"/>
                </a:solidFill>
              </a:rPr>
              <a:t>Monitorering och behandling </a:t>
            </a:r>
            <a:br>
              <a:rPr lang="sv-SE" sz="2400">
                <a:solidFill>
                  <a:srgbClr val="68582A"/>
                </a:solidFill>
              </a:rPr>
            </a:br>
            <a:r>
              <a:rPr lang="sv-SE" sz="2400">
                <a:solidFill>
                  <a:srgbClr val="68582A"/>
                </a:solidFill>
              </a:rPr>
              <a:t>av egen sjukdom</a:t>
            </a:r>
            <a:r>
              <a:rPr lang="en-US" sz="2400">
                <a:solidFill>
                  <a:srgbClr val="68582A"/>
                </a:solidFill>
              </a:rPr>
              <a:t>​</a:t>
            </a:r>
          </a:p>
          <a:p>
            <a:pPr fontAlgn="base">
              <a:lnSpc>
                <a:spcPts val="2600"/>
              </a:lnSpc>
              <a:spcBef>
                <a:spcPts val="600"/>
              </a:spcBef>
            </a:pPr>
            <a:r>
              <a:rPr lang="sv-SE" sz="2400">
                <a:solidFill>
                  <a:srgbClr val="68582A"/>
                </a:solidFill>
              </a:rPr>
              <a:t>”En väg in” till samordnad vård </a:t>
            </a:r>
            <a:r>
              <a:rPr lang="en-US" sz="2400">
                <a:solidFill>
                  <a:srgbClr val="68582A"/>
                </a:solidFill>
              </a:rPr>
              <a:t>​</a:t>
            </a:r>
          </a:p>
          <a:p>
            <a:pPr fontAlgn="base">
              <a:lnSpc>
                <a:spcPts val="2600"/>
              </a:lnSpc>
              <a:spcBef>
                <a:spcPts val="600"/>
              </a:spcBef>
            </a:pPr>
            <a:r>
              <a:rPr lang="sv-SE" sz="2400">
                <a:solidFill>
                  <a:srgbClr val="68582A"/>
                </a:solidFill>
              </a:rPr>
              <a:t>Dagsjukvård i Ljusdal</a:t>
            </a:r>
          </a:p>
          <a:p>
            <a:pPr fontAlgn="base">
              <a:lnSpc>
                <a:spcPts val="2600"/>
              </a:lnSpc>
              <a:spcBef>
                <a:spcPts val="600"/>
              </a:spcBef>
            </a:pPr>
            <a:r>
              <a:rPr lang="sv-SE" sz="2400">
                <a:solidFill>
                  <a:srgbClr val="68582A"/>
                </a:solidFill>
              </a:rPr>
              <a:t>Hälsa, lärande och trygghet - HLT-team  </a:t>
            </a:r>
            <a:endParaRPr lang="sv-SE" sz="2400"/>
          </a:p>
        </p:txBody>
      </p:sp>
      <p:sp>
        <p:nvSpPr>
          <p:cNvPr id="5" name="Platshållare för innehåll 2">
            <a:extLst>
              <a:ext uri="{FF2B5EF4-FFF2-40B4-BE49-F238E27FC236}">
                <a16:creationId xmlns:a16="http://schemas.microsoft.com/office/drawing/2014/main" id="{99028B7E-1569-42A5-BD6A-27D7CD32F151}"/>
              </a:ext>
            </a:extLst>
          </p:cNvPr>
          <p:cNvSpPr txBox="1">
            <a:spLocks/>
          </p:cNvSpPr>
          <p:nvPr/>
        </p:nvSpPr>
        <p:spPr>
          <a:xfrm>
            <a:off x="6359105" y="1825625"/>
            <a:ext cx="5614358"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spcBef>
                <a:spcPts val="600"/>
              </a:spcBef>
            </a:pPr>
            <a:r>
              <a:rPr lang="sv-SE" sz="2400" dirty="0">
                <a:solidFill>
                  <a:srgbClr val="68582A"/>
                </a:solidFill>
              </a:rPr>
              <a:t>Intensiv hemrehabilitering</a:t>
            </a:r>
          </a:p>
          <a:p>
            <a:pPr>
              <a:lnSpc>
                <a:spcPts val="2400"/>
              </a:lnSpc>
              <a:spcBef>
                <a:spcPts val="600"/>
              </a:spcBef>
            </a:pPr>
            <a:r>
              <a:rPr lang="sv-SE" sz="2400" dirty="0">
                <a:solidFill>
                  <a:srgbClr val="68582A"/>
                </a:solidFill>
              </a:rPr>
              <a:t>Projekt kring mun- och tandhygien tillsammans med Folktandvården</a:t>
            </a:r>
          </a:p>
          <a:p>
            <a:pPr>
              <a:lnSpc>
                <a:spcPts val="2400"/>
              </a:lnSpc>
              <a:spcBef>
                <a:spcPts val="600"/>
              </a:spcBef>
            </a:pPr>
            <a:r>
              <a:rPr lang="sv-SE" sz="2400" dirty="0">
                <a:solidFill>
                  <a:srgbClr val="68582A"/>
                </a:solidFill>
              </a:rPr>
              <a:t>Samverkan kring meningsfull sysselsättning</a:t>
            </a:r>
          </a:p>
          <a:p>
            <a:pPr>
              <a:lnSpc>
                <a:spcPts val="2400"/>
              </a:lnSpc>
              <a:spcBef>
                <a:spcPts val="600"/>
              </a:spcBef>
            </a:pPr>
            <a:r>
              <a:rPr lang="sv-SE" sz="2400" dirty="0">
                <a:solidFill>
                  <a:srgbClr val="68582A"/>
                </a:solidFill>
              </a:rPr>
              <a:t>Gemensamma föräldrautbildningar</a:t>
            </a:r>
          </a:p>
          <a:p>
            <a:pPr>
              <a:lnSpc>
                <a:spcPts val="2400"/>
              </a:lnSpc>
              <a:spcBef>
                <a:spcPts val="600"/>
              </a:spcBef>
            </a:pPr>
            <a:r>
              <a:rPr lang="sv-SE" sz="2400" dirty="0">
                <a:solidFill>
                  <a:srgbClr val="68582A"/>
                </a:solidFill>
              </a:rPr>
              <a:t>Förebyggande </a:t>
            </a:r>
            <a:r>
              <a:rPr lang="sv-SE" sz="2400" dirty="0" smtClean="0">
                <a:solidFill>
                  <a:srgbClr val="68582A"/>
                </a:solidFill>
              </a:rPr>
              <a:t>rehabilitering </a:t>
            </a:r>
            <a:r>
              <a:rPr lang="sv-SE" sz="2400" dirty="0">
                <a:solidFill>
                  <a:srgbClr val="68582A"/>
                </a:solidFill>
              </a:rPr>
              <a:t>på särskilda boenden</a:t>
            </a:r>
          </a:p>
          <a:p>
            <a:pPr>
              <a:lnSpc>
                <a:spcPts val="2400"/>
              </a:lnSpc>
              <a:spcBef>
                <a:spcPts val="600"/>
              </a:spcBef>
            </a:pPr>
            <a:r>
              <a:rPr lang="sv-SE" sz="2400" dirty="0">
                <a:solidFill>
                  <a:srgbClr val="68582A"/>
                </a:solidFill>
              </a:rPr>
              <a:t>Samverkansprojekt, socialtjänst, grundskola, hälsocentral och arbetsmarknadsenheten</a:t>
            </a:r>
          </a:p>
          <a:p>
            <a:pPr>
              <a:lnSpc>
                <a:spcPts val="2400"/>
              </a:lnSpc>
              <a:spcBef>
                <a:spcPts val="600"/>
              </a:spcBef>
            </a:pPr>
            <a:r>
              <a:rPr lang="sv-SE" sz="2400" dirty="0">
                <a:solidFill>
                  <a:srgbClr val="68582A"/>
                </a:solidFill>
              </a:rPr>
              <a:t>Ökad skolnärvaro</a:t>
            </a:r>
          </a:p>
        </p:txBody>
      </p:sp>
    </p:spTree>
    <p:extLst>
      <p:ext uri="{BB962C8B-B14F-4D97-AF65-F5344CB8AC3E}">
        <p14:creationId xmlns:p14="http://schemas.microsoft.com/office/powerpoint/2010/main" val="412704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A4CD97B-9033-684D-73BA-08AB268F95DA}"/>
              </a:ext>
            </a:extLst>
          </p:cNvPr>
          <p:cNvSpPr/>
          <p:nvPr/>
        </p:nvSpPr>
        <p:spPr>
          <a:xfrm>
            <a:off x="-48847" y="0"/>
            <a:ext cx="12319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Onlinemedia 2" title="Livet är inte så lätt - Tidiga och samordnade insatser för barn och unga">
            <a:hlinkClick r:id="" action="ppaction://media"/>
            <a:extLst>
              <a:ext uri="{FF2B5EF4-FFF2-40B4-BE49-F238E27FC236}">
                <a16:creationId xmlns:a16="http://schemas.microsoft.com/office/drawing/2014/main" id="{68A4394B-9545-FFAD-0A0E-199621833127}"/>
              </a:ext>
            </a:extLst>
          </p:cNvPr>
          <p:cNvPicPr>
            <a:picLocks noGrp="1" noRot="1" noChangeAspect="1"/>
          </p:cNvPicPr>
          <p:nvPr>
            <p:ph idx="1"/>
            <a:videoFile r:link="rId1"/>
          </p:nvPr>
        </p:nvPicPr>
        <p:blipFill>
          <a:blip r:embed="rId4"/>
          <a:stretch>
            <a:fillRect/>
          </a:stretch>
        </p:blipFill>
        <p:spPr>
          <a:xfrm>
            <a:off x="2037710" y="822728"/>
            <a:ext cx="7834043" cy="5441021"/>
          </a:xfr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1185563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E8DC"/>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8BEE40C-DECA-43B4-8B0C-A0D27625E626}"/>
              </a:ext>
            </a:extLst>
          </p:cNvPr>
          <p:cNvSpPr/>
          <p:nvPr/>
        </p:nvSpPr>
        <p:spPr>
          <a:xfrm>
            <a:off x="1225899" y="2843329"/>
            <a:ext cx="10530672" cy="2246769"/>
          </a:xfrm>
          <a:prstGeom prst="rect">
            <a:avLst/>
          </a:prstGeom>
        </p:spPr>
        <p:txBody>
          <a:bodyPr wrap="square" lIns="91440" tIns="45720" rIns="91440" bIns="45720" anchor="t">
            <a:spAutoFit/>
          </a:bodyPr>
          <a:lstStyle/>
          <a:p>
            <a:pPr marL="457200" indent="-457200" fontAlgn="base">
              <a:buFont typeface="Arial,Sans-Serif" panose="020B0604020202020204" pitchFamily="34" charset="0"/>
              <a:buChar char="•"/>
            </a:pPr>
            <a:r>
              <a:rPr lang="sv-SE" sz="2800">
                <a:solidFill>
                  <a:srgbClr val="68582A"/>
                </a:solidFill>
                <a:ea typeface="+mn-lt"/>
                <a:cs typeface="+mn-lt"/>
              </a:rPr>
              <a:t>Vad innebär omställningen till Nära vård för vår verksamhet?</a:t>
            </a:r>
            <a:endParaRPr lang="en-US" sz="2800">
              <a:ea typeface="+mn-lt"/>
              <a:cs typeface="+mn-lt"/>
            </a:endParaRPr>
          </a:p>
          <a:p>
            <a:pPr marL="457200" indent="-457200">
              <a:buFont typeface="Arial,Sans-Serif" panose="020B0604020202020204" pitchFamily="34" charset="0"/>
              <a:buChar char="•"/>
            </a:pPr>
            <a:r>
              <a:rPr lang="sv-SE" sz="2800">
                <a:solidFill>
                  <a:srgbClr val="68582A"/>
                </a:solidFill>
                <a:ea typeface="+mn-lt"/>
                <a:cs typeface="+mn-lt"/>
              </a:rPr>
              <a:t>Vad gör vi redan som är i riktning mot målbilden?</a:t>
            </a:r>
            <a:endParaRPr lang="en-US" sz="2800">
              <a:ea typeface="+mn-lt"/>
              <a:cs typeface="+mn-lt"/>
            </a:endParaRPr>
          </a:p>
          <a:p>
            <a:pPr marL="457200" indent="-457200">
              <a:buFont typeface="Arial,Sans-Serif" panose="020B0604020202020204" pitchFamily="34" charset="0"/>
              <a:buChar char="•"/>
            </a:pPr>
            <a:r>
              <a:rPr lang="sv-SE" sz="2800">
                <a:solidFill>
                  <a:srgbClr val="68582A"/>
                </a:solidFill>
                <a:ea typeface="+mn-lt"/>
                <a:cs typeface="+mn-lt"/>
              </a:rPr>
              <a:t>Hur behöver vi utvecklas för att bidra till målbilden 2030?</a:t>
            </a:r>
            <a:endParaRPr lang="sv-SE" sz="2800">
              <a:ea typeface="+mn-lt"/>
              <a:cs typeface="+mn-lt"/>
            </a:endParaRPr>
          </a:p>
          <a:p>
            <a:pPr marL="457200" indent="-457200">
              <a:buFont typeface="Arial,Sans-Serif" panose="020B0604020202020204" pitchFamily="34" charset="0"/>
              <a:buChar char="•"/>
            </a:pPr>
            <a:r>
              <a:rPr lang="sv-SE" sz="2800">
                <a:solidFill>
                  <a:srgbClr val="68582A"/>
                </a:solidFill>
                <a:ea typeface="+mn-lt"/>
                <a:cs typeface="+mn-lt"/>
              </a:rPr>
              <a:t>Hur kan vår verksamhet hjälpa individer att stärka sin egen hälsa?</a:t>
            </a:r>
            <a:endParaRPr lang="en-US" sz="2800">
              <a:ea typeface="+mn-lt"/>
              <a:cs typeface="+mn-lt"/>
            </a:endParaRPr>
          </a:p>
          <a:p>
            <a:pPr marL="457200" indent="-457200">
              <a:buFont typeface="Arial,Sans-Serif" panose="020B0604020202020204" pitchFamily="34" charset="0"/>
              <a:buChar char="•"/>
            </a:pPr>
            <a:r>
              <a:rPr lang="sv-SE" sz="2800">
                <a:solidFill>
                  <a:srgbClr val="68582A"/>
                </a:solidFill>
                <a:ea typeface="+mn-lt"/>
                <a:cs typeface="+mn-lt"/>
              </a:rPr>
              <a:t>Vad förväntas av mig som medarbetare i omställningen?</a:t>
            </a:r>
            <a:endParaRPr lang="sv-SE">
              <a:ea typeface="+mn-lt"/>
              <a:cs typeface="+mn-lt"/>
            </a:endParaRPr>
          </a:p>
        </p:txBody>
      </p:sp>
      <p:sp>
        <p:nvSpPr>
          <p:cNvPr id="2" name="Rektangel 1">
            <a:extLst>
              <a:ext uri="{FF2B5EF4-FFF2-40B4-BE49-F238E27FC236}">
                <a16:creationId xmlns:a16="http://schemas.microsoft.com/office/drawing/2014/main" id="{B175FF49-941D-412D-A733-AE4C6B7A7347}"/>
              </a:ext>
            </a:extLst>
          </p:cNvPr>
          <p:cNvSpPr/>
          <p:nvPr/>
        </p:nvSpPr>
        <p:spPr>
          <a:xfrm>
            <a:off x="1286535" y="993502"/>
            <a:ext cx="10652916" cy="1446550"/>
          </a:xfrm>
          <a:prstGeom prst="rect">
            <a:avLst/>
          </a:prstGeom>
        </p:spPr>
        <p:txBody>
          <a:bodyPr wrap="square" lIns="91440" tIns="45720" rIns="91440" bIns="45720" anchor="t">
            <a:spAutoFit/>
          </a:bodyPr>
          <a:lstStyle/>
          <a:p>
            <a:pPr fontAlgn="base"/>
            <a:r>
              <a:rPr lang="sv-SE" sz="4400" b="1">
                <a:solidFill>
                  <a:srgbClr val="68582A"/>
                </a:solidFill>
              </a:rPr>
              <a:t>Dialog och reflektion </a:t>
            </a:r>
          </a:p>
          <a:p>
            <a:pPr fontAlgn="base"/>
            <a:r>
              <a:rPr lang="sv-SE" sz="4400" b="1">
                <a:solidFill>
                  <a:srgbClr val="68582A"/>
                </a:solidFill>
              </a:rPr>
              <a:t>kring vad vi nu har sett </a:t>
            </a:r>
          </a:p>
        </p:txBody>
      </p:sp>
    </p:spTree>
    <p:extLst>
      <p:ext uri="{BB962C8B-B14F-4D97-AF65-F5344CB8AC3E}">
        <p14:creationId xmlns:p14="http://schemas.microsoft.com/office/powerpoint/2010/main" val="1365949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8582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FBA10A-D058-49B0-9108-43A59D319057}"/>
              </a:ext>
            </a:extLst>
          </p:cNvPr>
          <p:cNvSpPr>
            <a:spLocks noGrp="1"/>
          </p:cNvSpPr>
          <p:nvPr>
            <p:ph type="title"/>
          </p:nvPr>
        </p:nvSpPr>
        <p:spPr>
          <a:xfrm>
            <a:off x="838200" y="1370965"/>
            <a:ext cx="10515600" cy="1325563"/>
          </a:xfrm>
        </p:spPr>
        <p:txBody>
          <a:bodyPr>
            <a:normAutofit/>
          </a:bodyPr>
          <a:lstStyle/>
          <a:p>
            <a:r>
              <a:rPr lang="sv-SE" b="1">
                <a:solidFill>
                  <a:srgbClr val="FFFBEF"/>
                </a:solidFill>
              </a:rPr>
              <a:t>Mer information: </a:t>
            </a:r>
            <a:endParaRPr lang="sv-SE" b="1">
              <a:cs typeface="Calibri Light"/>
            </a:endParaRPr>
          </a:p>
        </p:txBody>
      </p:sp>
      <p:sp>
        <p:nvSpPr>
          <p:cNvPr id="6" name="Platshållare för innehåll 5">
            <a:extLst>
              <a:ext uri="{FF2B5EF4-FFF2-40B4-BE49-F238E27FC236}">
                <a16:creationId xmlns:a16="http://schemas.microsoft.com/office/drawing/2014/main" id="{0FA56E8B-4592-4830-AB35-737E4C119541}"/>
              </a:ext>
            </a:extLst>
          </p:cNvPr>
          <p:cNvSpPr>
            <a:spLocks noGrp="1"/>
          </p:cNvSpPr>
          <p:nvPr>
            <p:ph idx="1"/>
          </p:nvPr>
        </p:nvSpPr>
        <p:spPr/>
        <p:txBody>
          <a:bodyPr vert="horz" lIns="91440" tIns="45720" rIns="91440" bIns="45720" rtlCol="0" anchor="t">
            <a:normAutofit/>
          </a:bodyPr>
          <a:lstStyle/>
          <a:p>
            <a:pPr marL="0" indent="0">
              <a:buNone/>
            </a:pPr>
            <a:endParaRPr lang="sv-SE">
              <a:solidFill>
                <a:srgbClr val="FFFBEF"/>
              </a:solidFill>
              <a:cs typeface="Calibri" panose="020F0502020204030204"/>
            </a:endParaRPr>
          </a:p>
          <a:p>
            <a:pPr marL="0" indent="0">
              <a:buNone/>
            </a:pPr>
            <a:endParaRPr lang="sv-SE" u="sng">
              <a:solidFill>
                <a:srgbClr val="FFFBEF"/>
              </a:solidFill>
            </a:endParaRPr>
          </a:p>
          <a:p>
            <a:pPr marL="0" indent="0">
              <a:buNone/>
            </a:pPr>
            <a:r>
              <a:rPr lang="sv-SE" u="sng">
                <a:solidFill>
                  <a:srgbClr val="FFFBEF"/>
                </a:solidFill>
              </a:rPr>
              <a:t>Samverkanswebben</a:t>
            </a:r>
            <a:endParaRPr lang="sv-SE" u="sng">
              <a:solidFill>
                <a:srgbClr val="FFFBEF"/>
              </a:solidFill>
              <a:cs typeface="Calibri"/>
            </a:endParaRPr>
          </a:p>
          <a:p>
            <a:pPr marL="0" indent="0">
              <a:buNone/>
            </a:pPr>
            <a:r>
              <a:rPr lang="sv-SE" u="sng">
                <a:solidFill>
                  <a:srgbClr val="FFFBEF"/>
                </a:solidFill>
                <a:hlinkClick r:id="rId3">
                  <a:extLst>
                    <a:ext uri="{A12FA001-AC4F-418D-AE19-62706E023703}">
                      <ahyp:hlinkClr xmlns:ahyp="http://schemas.microsoft.com/office/drawing/2018/hyperlinkcolor" xmlns="" val="tx"/>
                    </a:ext>
                  </a:extLst>
                </a:hlinkClick>
              </a:rPr>
              <a:t>Sveriges kommuner och regioner</a:t>
            </a:r>
            <a:endParaRPr lang="sv-SE" u="sng">
              <a:solidFill>
                <a:srgbClr val="FFFBEF"/>
              </a:solidFill>
            </a:endParaRPr>
          </a:p>
          <a:p>
            <a:pPr marL="0" indent="0">
              <a:buNone/>
            </a:pPr>
            <a:r>
              <a:rPr lang="sv-SE" u="sng">
                <a:solidFill>
                  <a:srgbClr val="FFFBEF"/>
                </a:solidFill>
                <a:hlinkClick r:id="rId4">
                  <a:extLst>
                    <a:ext uri="{A12FA001-AC4F-418D-AE19-62706E023703}">
                      <ahyp:hlinkClr xmlns:ahyp="http://schemas.microsoft.com/office/drawing/2018/hyperlinkcolor" xmlns="" val="tx"/>
                    </a:ext>
                  </a:extLst>
                </a:hlinkClick>
              </a:rPr>
              <a:t>Statens offentliga utredningar (SOU) om God och Nära vård</a:t>
            </a:r>
            <a:r>
              <a:rPr lang="sv-SE">
                <a:solidFill>
                  <a:srgbClr val="FFFBEF"/>
                </a:solidFill>
              </a:rPr>
              <a:t> </a:t>
            </a:r>
            <a:r>
              <a:rPr lang="sv-SE"/>
              <a:t/>
            </a:r>
            <a:br>
              <a:rPr lang="sv-SE"/>
            </a:br>
            <a:endParaRPr lang="sv-SE"/>
          </a:p>
          <a:p>
            <a:pPr marL="0" indent="0">
              <a:buNone/>
            </a:pPr>
            <a:endParaRPr lang="sv-SE" u="sng">
              <a:solidFill>
                <a:srgbClr val="FFFBEF"/>
              </a:solidFill>
            </a:endParaRPr>
          </a:p>
        </p:txBody>
      </p:sp>
    </p:spTree>
    <p:extLst>
      <p:ext uri="{BB962C8B-B14F-4D97-AF65-F5344CB8AC3E}">
        <p14:creationId xmlns:p14="http://schemas.microsoft.com/office/powerpoint/2010/main" val="448050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8582A"/>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C222E31-47CE-465B-A721-2A8AFECDB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07821" y="4229100"/>
            <a:ext cx="14071645" cy="2379519"/>
          </a:xfrm>
          <a:prstGeom prst="rect">
            <a:avLst/>
          </a:prstGeom>
        </p:spPr>
      </p:pic>
      <p:sp>
        <p:nvSpPr>
          <p:cNvPr id="12" name="Rektangel 11">
            <a:extLst>
              <a:ext uri="{FF2B5EF4-FFF2-40B4-BE49-F238E27FC236}">
                <a16:creationId xmlns:a16="http://schemas.microsoft.com/office/drawing/2014/main" id="{79366DDF-C009-4D89-991D-7264AA8F2167}"/>
              </a:ext>
            </a:extLst>
          </p:cNvPr>
          <p:cNvSpPr/>
          <p:nvPr/>
        </p:nvSpPr>
        <p:spPr>
          <a:xfrm>
            <a:off x="8773391" y="4145976"/>
            <a:ext cx="7768936" cy="1569660"/>
          </a:xfrm>
          <a:prstGeom prst="rect">
            <a:avLst/>
          </a:prstGeom>
        </p:spPr>
        <p:txBody>
          <a:bodyPr wrap="square">
            <a:spAutoFit/>
          </a:bodyPr>
          <a:lstStyle/>
          <a:p>
            <a:r>
              <a:rPr lang="sv-SE" sz="9600" b="1">
                <a:solidFill>
                  <a:srgbClr val="F0E8DC"/>
                </a:solidFill>
              </a:rPr>
              <a:t>Tack!</a:t>
            </a:r>
            <a:endParaRPr lang="sv-SE"/>
          </a:p>
        </p:txBody>
      </p:sp>
    </p:spTree>
    <p:extLst>
      <p:ext uri="{BB962C8B-B14F-4D97-AF65-F5344CB8AC3E}">
        <p14:creationId xmlns:p14="http://schemas.microsoft.com/office/powerpoint/2010/main" val="41178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8582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D1F023-E14E-4B84-BDEE-56E307F06DD7}"/>
              </a:ext>
            </a:extLst>
          </p:cNvPr>
          <p:cNvSpPr>
            <a:spLocks noGrp="1"/>
          </p:cNvSpPr>
          <p:nvPr>
            <p:ph type="ctrTitle"/>
          </p:nvPr>
        </p:nvSpPr>
        <p:spPr>
          <a:xfrm>
            <a:off x="2366216" y="5049979"/>
            <a:ext cx="9216742" cy="779318"/>
          </a:xfrm>
        </p:spPr>
        <p:txBody>
          <a:bodyPr bIns="36000">
            <a:noAutofit/>
          </a:bodyPr>
          <a:lstStyle/>
          <a:p>
            <a:pPr algn="r">
              <a:lnSpc>
                <a:spcPct val="100000"/>
              </a:lnSpc>
            </a:pPr>
            <a:r>
              <a:rPr lang="sv-SE" sz="11100" b="1">
                <a:solidFill>
                  <a:srgbClr val="F0E8DC"/>
                </a:solidFill>
                <a:latin typeface="+mn-lt"/>
              </a:rPr>
              <a:t/>
            </a:r>
            <a:br>
              <a:rPr lang="sv-SE" sz="11100" b="1">
                <a:solidFill>
                  <a:srgbClr val="F0E8DC"/>
                </a:solidFill>
                <a:latin typeface="+mn-lt"/>
              </a:rPr>
            </a:br>
            <a:r>
              <a:rPr lang="sv-SE" sz="8800" b="1">
                <a:solidFill>
                  <a:srgbClr val="F0E8DC"/>
                </a:solidFill>
                <a:latin typeface="+mn-lt"/>
              </a:rPr>
              <a:t/>
            </a:r>
            <a:br>
              <a:rPr lang="sv-SE" sz="8800" b="1">
                <a:solidFill>
                  <a:srgbClr val="F0E8DC"/>
                </a:solidFill>
                <a:latin typeface="+mn-lt"/>
              </a:rPr>
            </a:br>
            <a:r>
              <a:rPr lang="sv-SE" sz="4000" b="1">
                <a:solidFill>
                  <a:srgbClr val="F0E8DC"/>
                </a:solidFill>
              </a:rPr>
              <a:t>Gävleborgs län</a:t>
            </a:r>
            <a:r>
              <a:rPr lang="sv-SE" sz="4000" b="1">
                <a:solidFill>
                  <a:srgbClr val="F0E8DC"/>
                </a:solidFill>
                <a:latin typeface="+mn-lt"/>
              </a:rPr>
              <a:t> </a:t>
            </a:r>
            <a:endParaRPr lang="sv-SE" sz="4000" b="1">
              <a:solidFill>
                <a:srgbClr val="F0E8DC"/>
              </a:solidFill>
            </a:endParaRPr>
          </a:p>
        </p:txBody>
      </p:sp>
      <p:pic>
        <p:nvPicPr>
          <p:cNvPr id="10" name="Bildobjekt 9">
            <a:extLst>
              <a:ext uri="{FF2B5EF4-FFF2-40B4-BE49-F238E27FC236}">
                <a16:creationId xmlns:a16="http://schemas.microsoft.com/office/drawing/2014/main" id="{CC222E31-47CE-465B-A721-2A8AFECDB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66257" y="3333069"/>
            <a:ext cx="14071645" cy="2379519"/>
          </a:xfrm>
          <a:prstGeom prst="rect">
            <a:avLst/>
          </a:prstGeom>
        </p:spPr>
      </p:pic>
      <p:sp>
        <p:nvSpPr>
          <p:cNvPr id="12" name="Rektangel 11">
            <a:extLst>
              <a:ext uri="{FF2B5EF4-FFF2-40B4-BE49-F238E27FC236}">
                <a16:creationId xmlns:a16="http://schemas.microsoft.com/office/drawing/2014/main" id="{79366DDF-C009-4D89-991D-7264AA8F2167}"/>
              </a:ext>
            </a:extLst>
          </p:cNvPr>
          <p:cNvSpPr/>
          <p:nvPr/>
        </p:nvSpPr>
        <p:spPr>
          <a:xfrm>
            <a:off x="289932" y="2954988"/>
            <a:ext cx="12948086" cy="1569660"/>
          </a:xfrm>
          <a:prstGeom prst="rect">
            <a:avLst/>
          </a:prstGeom>
        </p:spPr>
        <p:txBody>
          <a:bodyPr wrap="square">
            <a:spAutoFit/>
          </a:bodyPr>
          <a:lstStyle/>
          <a:p>
            <a:r>
              <a:rPr lang="sv-SE" sz="9600" b="1" dirty="0" smtClean="0">
                <a:solidFill>
                  <a:srgbClr val="F0E8DC"/>
                </a:solidFill>
              </a:rPr>
              <a:t>God och Nära vård</a:t>
            </a:r>
            <a:endParaRPr lang="sv-SE" dirty="0"/>
          </a:p>
        </p:txBody>
      </p:sp>
    </p:spTree>
    <p:extLst>
      <p:ext uri="{BB962C8B-B14F-4D97-AF65-F5344CB8AC3E}">
        <p14:creationId xmlns:p14="http://schemas.microsoft.com/office/powerpoint/2010/main" val="184579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pRdNHgDjho"/>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692183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E8DC"/>
        </a:solidFill>
        <a:effectLst/>
      </p:bgPr>
    </p:bg>
    <p:spTree>
      <p:nvGrpSpPr>
        <p:cNvPr id="1" name=""/>
        <p:cNvGrpSpPr/>
        <p:nvPr/>
      </p:nvGrpSpPr>
      <p:grpSpPr>
        <a:xfrm>
          <a:off x="0" y="0"/>
          <a:ext cx="0" cy="0"/>
          <a:chOff x="0" y="0"/>
          <a:chExt cx="0" cy="0"/>
        </a:xfrm>
      </p:grpSpPr>
      <p:sp>
        <p:nvSpPr>
          <p:cNvPr id="27" name="Pratbubbla: oval 26">
            <a:extLst>
              <a:ext uri="{FF2B5EF4-FFF2-40B4-BE49-F238E27FC236}">
                <a16:creationId xmlns:a16="http://schemas.microsoft.com/office/drawing/2014/main" id="{7E5F91D2-34C2-4DE3-B80A-B54917548A10}"/>
              </a:ext>
            </a:extLst>
          </p:cNvPr>
          <p:cNvSpPr/>
          <p:nvPr/>
        </p:nvSpPr>
        <p:spPr>
          <a:xfrm>
            <a:off x="7968343" y="4182179"/>
            <a:ext cx="3969738" cy="2338795"/>
          </a:xfrm>
          <a:prstGeom prst="wedgeEllipseCallout">
            <a:avLst>
              <a:gd name="adj1" fmla="val -53602"/>
              <a:gd name="adj2" fmla="val 38815"/>
            </a:avLst>
          </a:prstGeom>
          <a:solidFill>
            <a:srgbClr val="FFF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Pratbubbla: oval 24">
            <a:extLst>
              <a:ext uri="{FF2B5EF4-FFF2-40B4-BE49-F238E27FC236}">
                <a16:creationId xmlns:a16="http://schemas.microsoft.com/office/drawing/2014/main" id="{C928736D-2A23-4DB9-9796-4BA0F64017AF}"/>
              </a:ext>
            </a:extLst>
          </p:cNvPr>
          <p:cNvSpPr/>
          <p:nvPr/>
        </p:nvSpPr>
        <p:spPr>
          <a:xfrm>
            <a:off x="324134" y="3658733"/>
            <a:ext cx="2357840" cy="2001424"/>
          </a:xfrm>
          <a:prstGeom prst="wedgeEllipseCallout">
            <a:avLst>
              <a:gd name="adj1" fmla="val 48554"/>
              <a:gd name="adj2" fmla="val 34485"/>
            </a:avLst>
          </a:prstGeom>
          <a:solidFill>
            <a:srgbClr val="FFF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Pratbubbla: oval 22">
            <a:extLst>
              <a:ext uri="{FF2B5EF4-FFF2-40B4-BE49-F238E27FC236}">
                <a16:creationId xmlns:a16="http://schemas.microsoft.com/office/drawing/2014/main" id="{11E208B3-32A7-41CB-82EC-E485B159240A}"/>
              </a:ext>
            </a:extLst>
          </p:cNvPr>
          <p:cNvSpPr/>
          <p:nvPr/>
        </p:nvSpPr>
        <p:spPr>
          <a:xfrm>
            <a:off x="4843305" y="2036033"/>
            <a:ext cx="3125037" cy="1562868"/>
          </a:xfrm>
          <a:prstGeom prst="wedgeEllipseCallout">
            <a:avLst>
              <a:gd name="adj1" fmla="val -3874"/>
              <a:gd name="adj2" fmla="val 59353"/>
            </a:avLst>
          </a:prstGeom>
          <a:solidFill>
            <a:srgbClr val="FFF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Pratbubbla: oval 20">
            <a:extLst>
              <a:ext uri="{FF2B5EF4-FFF2-40B4-BE49-F238E27FC236}">
                <a16:creationId xmlns:a16="http://schemas.microsoft.com/office/drawing/2014/main" id="{61D78B07-7351-4F16-A251-72F442F0710A}"/>
              </a:ext>
            </a:extLst>
          </p:cNvPr>
          <p:cNvSpPr/>
          <p:nvPr/>
        </p:nvSpPr>
        <p:spPr>
          <a:xfrm flipH="1">
            <a:off x="379322" y="1544608"/>
            <a:ext cx="4297545" cy="1602196"/>
          </a:xfrm>
          <a:prstGeom prst="wedgeEllipseCallout">
            <a:avLst>
              <a:gd name="adj1" fmla="val -17972"/>
              <a:gd name="adj2" fmla="val 61145"/>
            </a:avLst>
          </a:prstGeom>
          <a:solidFill>
            <a:srgbClr val="FFF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EA4D6C2-746C-4425-8ADC-3F58A2B8AC1C}"/>
              </a:ext>
            </a:extLst>
          </p:cNvPr>
          <p:cNvSpPr>
            <a:spLocks noGrp="1"/>
          </p:cNvSpPr>
          <p:nvPr>
            <p:ph type="title"/>
          </p:nvPr>
        </p:nvSpPr>
        <p:spPr>
          <a:xfrm>
            <a:off x="0" y="435000"/>
            <a:ext cx="12192000" cy="1325563"/>
          </a:xfrm>
        </p:spPr>
        <p:txBody>
          <a:bodyPr/>
          <a:lstStyle/>
          <a:p>
            <a:pPr algn="ctr"/>
            <a:r>
              <a:rPr lang="sv-SE" b="1">
                <a:solidFill>
                  <a:srgbClr val="68582A"/>
                </a:solidFill>
                <a:latin typeface="+mn-lt"/>
              </a:rPr>
              <a:t>Vad säger Gävleborgarna år 2030?</a:t>
            </a:r>
          </a:p>
        </p:txBody>
      </p:sp>
      <p:sp>
        <p:nvSpPr>
          <p:cNvPr id="14" name="Pratbubbla: oval 13">
            <a:extLst>
              <a:ext uri="{FF2B5EF4-FFF2-40B4-BE49-F238E27FC236}">
                <a16:creationId xmlns:a16="http://schemas.microsoft.com/office/drawing/2014/main" id="{25FF81A7-E429-4759-B9FE-D7DCE796B496}"/>
              </a:ext>
            </a:extLst>
          </p:cNvPr>
          <p:cNvSpPr/>
          <p:nvPr/>
        </p:nvSpPr>
        <p:spPr>
          <a:xfrm>
            <a:off x="8461351" y="1544609"/>
            <a:ext cx="3476730" cy="1210564"/>
          </a:xfrm>
          <a:prstGeom prst="wedgeEllipseCallout">
            <a:avLst>
              <a:gd name="adj1" fmla="val -26613"/>
              <a:gd name="adj2" fmla="val 57500"/>
            </a:avLst>
          </a:prstGeom>
          <a:solidFill>
            <a:srgbClr val="FFF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3384973F-F567-4D29-A9B0-A011FD3E5EBB}"/>
              </a:ext>
            </a:extLst>
          </p:cNvPr>
          <p:cNvSpPr txBox="1"/>
          <p:nvPr/>
        </p:nvSpPr>
        <p:spPr>
          <a:xfrm>
            <a:off x="8820753" y="1642281"/>
            <a:ext cx="2672862" cy="1107996"/>
          </a:xfrm>
          <a:prstGeom prst="rect">
            <a:avLst/>
          </a:prstGeom>
          <a:noFill/>
        </p:spPr>
        <p:txBody>
          <a:bodyPr wrap="square" rtlCol="0">
            <a:spAutoFit/>
          </a:bodyPr>
          <a:lstStyle/>
          <a:p>
            <a:pPr algn="ctr"/>
            <a:r>
              <a:rPr lang="sv-SE" i="1" dirty="0">
                <a:solidFill>
                  <a:srgbClr val="68582A"/>
                </a:solidFill>
              </a:rPr>
              <a:t>”Jag behöver inte berätta min livssituation om och om igen.” </a:t>
            </a:r>
          </a:p>
          <a:p>
            <a:pPr algn="ctr"/>
            <a:r>
              <a:rPr lang="sv-SE" sz="1200" b="1" i="1" dirty="0">
                <a:solidFill>
                  <a:srgbClr val="68582A"/>
                </a:solidFill>
              </a:rPr>
              <a:t>Ester, 88</a:t>
            </a:r>
          </a:p>
        </p:txBody>
      </p:sp>
      <p:sp>
        <p:nvSpPr>
          <p:cNvPr id="20" name="Rektangel 19">
            <a:extLst>
              <a:ext uri="{FF2B5EF4-FFF2-40B4-BE49-F238E27FC236}">
                <a16:creationId xmlns:a16="http://schemas.microsoft.com/office/drawing/2014/main" id="{7602A2D6-D87C-4482-A1AF-0DB796F5E831}"/>
              </a:ext>
            </a:extLst>
          </p:cNvPr>
          <p:cNvSpPr/>
          <p:nvPr/>
        </p:nvSpPr>
        <p:spPr>
          <a:xfrm>
            <a:off x="698795" y="1708858"/>
            <a:ext cx="3589773" cy="1384995"/>
          </a:xfrm>
          <a:prstGeom prst="rect">
            <a:avLst/>
          </a:prstGeom>
        </p:spPr>
        <p:txBody>
          <a:bodyPr wrap="square">
            <a:spAutoFit/>
          </a:bodyPr>
          <a:lstStyle/>
          <a:p>
            <a:pPr algn="ctr"/>
            <a:r>
              <a:rPr lang="sv-SE" i="1" dirty="0">
                <a:solidFill>
                  <a:srgbClr val="68582A"/>
                </a:solidFill>
              </a:rPr>
              <a:t>”Jag behöver inte ha koll på </a:t>
            </a:r>
            <a:br>
              <a:rPr lang="sv-SE" i="1" dirty="0">
                <a:solidFill>
                  <a:srgbClr val="68582A"/>
                </a:solidFill>
              </a:rPr>
            </a:br>
            <a:r>
              <a:rPr lang="sv-SE" i="1" dirty="0">
                <a:solidFill>
                  <a:srgbClr val="68582A"/>
                </a:solidFill>
              </a:rPr>
              <a:t>hur min omsorg är organiserad för jag har EN väg in och känner mig trygg med det”.</a:t>
            </a:r>
            <a:br>
              <a:rPr lang="sv-SE" i="1" dirty="0">
                <a:solidFill>
                  <a:srgbClr val="68582A"/>
                </a:solidFill>
              </a:rPr>
            </a:br>
            <a:r>
              <a:rPr lang="sv-SE" sz="1200" b="1" i="1" dirty="0">
                <a:solidFill>
                  <a:srgbClr val="68582A"/>
                </a:solidFill>
              </a:rPr>
              <a:t>Stefan, 69 år</a:t>
            </a:r>
            <a:endParaRPr lang="sv-SE" sz="1200" b="1" dirty="0"/>
          </a:p>
        </p:txBody>
      </p:sp>
      <p:sp>
        <p:nvSpPr>
          <p:cNvPr id="22" name="Rektangel 21">
            <a:extLst>
              <a:ext uri="{FF2B5EF4-FFF2-40B4-BE49-F238E27FC236}">
                <a16:creationId xmlns:a16="http://schemas.microsoft.com/office/drawing/2014/main" id="{732966DA-3DCF-4BAA-884A-E0604D13AAC8}"/>
              </a:ext>
            </a:extLst>
          </p:cNvPr>
          <p:cNvSpPr/>
          <p:nvPr/>
        </p:nvSpPr>
        <p:spPr>
          <a:xfrm>
            <a:off x="5132194" y="2151377"/>
            <a:ext cx="2547257" cy="1384995"/>
          </a:xfrm>
          <a:prstGeom prst="rect">
            <a:avLst/>
          </a:prstGeom>
        </p:spPr>
        <p:txBody>
          <a:bodyPr wrap="square" lIns="91440" tIns="45720" rIns="91440" bIns="45720" anchor="t">
            <a:spAutoFit/>
          </a:bodyPr>
          <a:lstStyle/>
          <a:p>
            <a:pPr algn="ctr"/>
            <a:r>
              <a:rPr lang="sv-SE" i="1" dirty="0">
                <a:solidFill>
                  <a:srgbClr val="68582A"/>
                </a:solidFill>
              </a:rPr>
              <a:t>”Jag kan ha möten digitalt när det går och fysiskt när det krävs.</a:t>
            </a:r>
            <a:br>
              <a:rPr lang="sv-SE" i="1" dirty="0">
                <a:solidFill>
                  <a:srgbClr val="68582A"/>
                </a:solidFill>
              </a:rPr>
            </a:br>
            <a:r>
              <a:rPr lang="sv-SE" i="1" dirty="0">
                <a:solidFill>
                  <a:srgbClr val="68582A"/>
                </a:solidFill>
              </a:rPr>
              <a:t>Det passar mig perfekt”.</a:t>
            </a:r>
          </a:p>
          <a:p>
            <a:pPr algn="ctr"/>
            <a:r>
              <a:rPr lang="sv-SE" sz="1200" b="1" i="1" dirty="0">
                <a:solidFill>
                  <a:srgbClr val="68582A"/>
                </a:solidFill>
              </a:rPr>
              <a:t>Sofia, 37 år</a:t>
            </a:r>
          </a:p>
        </p:txBody>
      </p:sp>
      <p:sp>
        <p:nvSpPr>
          <p:cNvPr id="26" name="Rektangel 25">
            <a:extLst>
              <a:ext uri="{FF2B5EF4-FFF2-40B4-BE49-F238E27FC236}">
                <a16:creationId xmlns:a16="http://schemas.microsoft.com/office/drawing/2014/main" id="{E71872EC-33CF-43F7-93C4-91EDDFFCDDED}"/>
              </a:ext>
            </a:extLst>
          </p:cNvPr>
          <p:cNvSpPr/>
          <p:nvPr/>
        </p:nvSpPr>
        <p:spPr>
          <a:xfrm>
            <a:off x="8269786" y="4454534"/>
            <a:ext cx="3432353" cy="1938992"/>
          </a:xfrm>
          <a:prstGeom prst="rect">
            <a:avLst/>
          </a:prstGeom>
        </p:spPr>
        <p:txBody>
          <a:bodyPr wrap="square" lIns="91440" tIns="45720" rIns="91440" bIns="45720" anchor="t">
            <a:spAutoFit/>
          </a:bodyPr>
          <a:lstStyle/>
          <a:p>
            <a:pPr algn="ctr"/>
            <a:r>
              <a:rPr lang="sv-SE" i="1" dirty="0">
                <a:solidFill>
                  <a:srgbClr val="68582A"/>
                </a:solidFill>
                <a:latin typeface="Arial" panose="020B0604020202020204" pitchFamily="34" charset="0"/>
              </a:rPr>
              <a:t>”</a:t>
            </a:r>
            <a:r>
              <a:rPr lang="sv-SE" i="1" dirty="0">
                <a:solidFill>
                  <a:srgbClr val="68582A"/>
                </a:solidFill>
              </a:rPr>
              <a:t>Jag blir sedd och hörd och är delaktig i beslut som handlar om min hälsa. Jag vet inte vilken organisation mina kontakter kommer ifrån. Det är Pelle, Sanna och Oscar.”</a:t>
            </a:r>
          </a:p>
          <a:p>
            <a:pPr algn="ctr"/>
            <a:r>
              <a:rPr lang="sv-SE" sz="1200" b="1" i="1" dirty="0">
                <a:solidFill>
                  <a:srgbClr val="68582A"/>
                </a:solidFill>
              </a:rPr>
              <a:t>Ahmed, 49 år</a:t>
            </a:r>
            <a:endParaRPr lang="sv-SE" sz="1200" b="1" i="1" dirty="0">
              <a:solidFill>
                <a:srgbClr val="68582A"/>
              </a:solidFill>
              <a:cs typeface="Calibri"/>
            </a:endParaRPr>
          </a:p>
        </p:txBody>
      </p:sp>
      <p:pic>
        <p:nvPicPr>
          <p:cNvPr id="29" name="Bild 28" descr="Användare">
            <a:extLst>
              <a:ext uri="{FF2B5EF4-FFF2-40B4-BE49-F238E27FC236}">
                <a16:creationId xmlns:a16="http://schemas.microsoft.com/office/drawing/2014/main" id="{FA9F9684-3687-4CC6-A64D-84CB528ED88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92564" y="5277500"/>
            <a:ext cx="756751" cy="765313"/>
          </a:xfrm>
          <a:prstGeom prst="rect">
            <a:avLst/>
          </a:prstGeom>
        </p:spPr>
      </p:pic>
      <p:pic>
        <p:nvPicPr>
          <p:cNvPr id="30" name="Bild 29" descr="Användare">
            <a:extLst>
              <a:ext uri="{FF2B5EF4-FFF2-40B4-BE49-F238E27FC236}">
                <a16:creationId xmlns:a16="http://schemas.microsoft.com/office/drawing/2014/main" id="{9524598D-AC7B-4D65-A05D-2F251435C49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127522" y="3385279"/>
            <a:ext cx="748189" cy="748189"/>
          </a:xfrm>
          <a:prstGeom prst="rect">
            <a:avLst/>
          </a:prstGeom>
        </p:spPr>
      </p:pic>
      <p:pic>
        <p:nvPicPr>
          <p:cNvPr id="31" name="Bild 30" descr="Användare">
            <a:extLst>
              <a:ext uri="{FF2B5EF4-FFF2-40B4-BE49-F238E27FC236}">
                <a16:creationId xmlns:a16="http://schemas.microsoft.com/office/drawing/2014/main" id="{01CC4724-96BB-45A7-8ACD-0399B304510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92009" y="3658733"/>
            <a:ext cx="777028" cy="785590"/>
          </a:xfrm>
          <a:prstGeom prst="rect">
            <a:avLst/>
          </a:prstGeom>
        </p:spPr>
      </p:pic>
      <p:pic>
        <p:nvPicPr>
          <p:cNvPr id="32" name="Bild 31" descr="Användare">
            <a:extLst>
              <a:ext uri="{FF2B5EF4-FFF2-40B4-BE49-F238E27FC236}">
                <a16:creationId xmlns:a16="http://schemas.microsoft.com/office/drawing/2014/main" id="{3DFD7EEF-70C5-4A84-8842-D570DB264B7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02772" y="2757759"/>
            <a:ext cx="843183" cy="851744"/>
          </a:xfrm>
          <a:prstGeom prst="rect">
            <a:avLst/>
          </a:prstGeom>
        </p:spPr>
      </p:pic>
      <p:pic>
        <p:nvPicPr>
          <p:cNvPr id="33" name="Bild 32" descr="Användare">
            <a:extLst>
              <a:ext uri="{FF2B5EF4-FFF2-40B4-BE49-F238E27FC236}">
                <a16:creationId xmlns:a16="http://schemas.microsoft.com/office/drawing/2014/main" id="{410644E0-CF39-4FA5-ABA6-C6117939E09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27780" y="5744930"/>
            <a:ext cx="826060" cy="834621"/>
          </a:xfrm>
          <a:prstGeom prst="rect">
            <a:avLst/>
          </a:prstGeom>
        </p:spPr>
      </p:pic>
      <p:sp>
        <p:nvSpPr>
          <p:cNvPr id="34" name="Rektangel 33">
            <a:extLst>
              <a:ext uri="{FF2B5EF4-FFF2-40B4-BE49-F238E27FC236}">
                <a16:creationId xmlns:a16="http://schemas.microsoft.com/office/drawing/2014/main" id="{0AD123AD-5A7B-4D17-BF55-EDEA56D65B84}"/>
              </a:ext>
            </a:extLst>
          </p:cNvPr>
          <p:cNvSpPr/>
          <p:nvPr/>
        </p:nvSpPr>
        <p:spPr>
          <a:xfrm>
            <a:off x="362617" y="4042277"/>
            <a:ext cx="2340364" cy="2215991"/>
          </a:xfrm>
          <a:prstGeom prst="rect">
            <a:avLst/>
          </a:prstGeom>
        </p:spPr>
        <p:txBody>
          <a:bodyPr wrap="square" lIns="91440" tIns="45720" rIns="91440" bIns="45720" anchor="t">
            <a:spAutoFit/>
          </a:bodyPr>
          <a:lstStyle/>
          <a:p>
            <a:pPr algn="ctr" fontAlgn="base"/>
            <a:r>
              <a:rPr lang="sv-SE" i="1" dirty="0">
                <a:solidFill>
                  <a:srgbClr val="68582A"/>
                </a:solidFill>
              </a:rPr>
              <a:t>”Jag bryr mig om min hälsa och vill ha goda vanor i min vardag”.</a:t>
            </a:r>
          </a:p>
          <a:p>
            <a:pPr algn="ctr" fontAlgn="base"/>
            <a:r>
              <a:rPr lang="sv-SE" sz="1200" b="1" i="1" dirty="0">
                <a:solidFill>
                  <a:srgbClr val="68582A"/>
                </a:solidFill>
              </a:rPr>
              <a:t>Edit, 24 år</a:t>
            </a:r>
            <a:endParaRPr lang="en-US" sz="1200" b="1" i="1" dirty="0">
              <a:solidFill>
                <a:srgbClr val="68582A"/>
              </a:solidFill>
            </a:endParaRPr>
          </a:p>
          <a:p>
            <a:pPr algn="ctr" fontAlgn="base"/>
            <a:endParaRPr lang="en-US" i="1" dirty="0">
              <a:solidFill>
                <a:srgbClr val="68582A"/>
              </a:solidFill>
            </a:endParaRPr>
          </a:p>
          <a:p>
            <a:pPr algn="ctr" fontAlgn="base"/>
            <a:endParaRPr lang="en-US" i="1" dirty="0">
              <a:solidFill>
                <a:srgbClr val="68582A"/>
              </a:solidFill>
              <a:cs typeface="Calibri"/>
            </a:endParaRPr>
          </a:p>
          <a:p>
            <a:pPr fontAlgn="base"/>
            <a:r>
              <a:rPr lang="sv-SE" i="1" dirty="0">
                <a:solidFill>
                  <a:srgbClr val="68582A"/>
                </a:solidFill>
              </a:rPr>
              <a:t>​</a:t>
            </a:r>
            <a:endParaRPr lang="sv-SE" i="1" dirty="0">
              <a:solidFill>
                <a:srgbClr val="68582A"/>
              </a:solidFill>
              <a:cs typeface="Calibri"/>
            </a:endParaRPr>
          </a:p>
        </p:txBody>
      </p:sp>
      <p:pic>
        <p:nvPicPr>
          <p:cNvPr id="18" name="Bild 28" descr="Användare">
            <a:extLst>
              <a:ext uri="{FF2B5EF4-FFF2-40B4-BE49-F238E27FC236}">
                <a16:creationId xmlns:a16="http://schemas.microsoft.com/office/drawing/2014/main" id="{FA9F9684-3687-4CC6-A64D-84CB528ED88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187798" y="5951966"/>
            <a:ext cx="697292" cy="705181"/>
          </a:xfrm>
          <a:prstGeom prst="rect">
            <a:avLst/>
          </a:prstGeom>
        </p:spPr>
      </p:pic>
      <p:sp>
        <p:nvSpPr>
          <p:cNvPr id="24" name="Pratbubbla: oval 22">
            <a:extLst>
              <a:ext uri="{FF2B5EF4-FFF2-40B4-BE49-F238E27FC236}">
                <a16:creationId xmlns:a16="http://schemas.microsoft.com/office/drawing/2014/main" id="{11E208B3-32A7-41CB-82EC-E485B159240A}"/>
              </a:ext>
            </a:extLst>
          </p:cNvPr>
          <p:cNvSpPr/>
          <p:nvPr/>
        </p:nvSpPr>
        <p:spPr>
          <a:xfrm>
            <a:off x="3613219" y="4256414"/>
            <a:ext cx="3125037" cy="2020374"/>
          </a:xfrm>
          <a:prstGeom prst="wedgeEllipseCallout">
            <a:avLst>
              <a:gd name="adj1" fmla="val -38011"/>
              <a:gd name="adj2" fmla="val 55870"/>
            </a:avLst>
          </a:prstGeom>
          <a:solidFill>
            <a:srgbClr val="FFF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732966DA-3DCF-4BAA-884A-E0604D13AAC8}"/>
              </a:ext>
            </a:extLst>
          </p:cNvPr>
          <p:cNvSpPr/>
          <p:nvPr/>
        </p:nvSpPr>
        <p:spPr>
          <a:xfrm>
            <a:off x="3823471" y="4465967"/>
            <a:ext cx="2617446" cy="1661993"/>
          </a:xfrm>
          <a:prstGeom prst="rect">
            <a:avLst/>
          </a:prstGeom>
        </p:spPr>
        <p:txBody>
          <a:bodyPr wrap="square" lIns="91440" tIns="45720" rIns="91440" bIns="45720" anchor="t">
            <a:spAutoFit/>
          </a:bodyPr>
          <a:lstStyle/>
          <a:p>
            <a:pPr algn="ctr"/>
            <a:r>
              <a:rPr lang="sv-SE" i="1" dirty="0">
                <a:solidFill>
                  <a:srgbClr val="68582A"/>
                </a:solidFill>
              </a:rPr>
              <a:t>”Det är jobbigt i skolan när bokstäverna hoppar runt på sidan. Jag blir arg. Det är skönt att Annika hjälper mig med allt”.</a:t>
            </a:r>
            <a:br>
              <a:rPr lang="sv-SE" i="1" dirty="0">
                <a:solidFill>
                  <a:srgbClr val="68582A"/>
                </a:solidFill>
              </a:rPr>
            </a:br>
            <a:r>
              <a:rPr lang="sv-SE" sz="1200" b="1" i="1" dirty="0">
                <a:solidFill>
                  <a:srgbClr val="68582A"/>
                </a:solidFill>
              </a:rPr>
              <a:t>Kevin, 12 år</a:t>
            </a:r>
          </a:p>
        </p:txBody>
      </p:sp>
    </p:spTree>
    <p:extLst>
      <p:ext uri="{BB962C8B-B14F-4D97-AF65-F5344CB8AC3E}">
        <p14:creationId xmlns:p14="http://schemas.microsoft.com/office/powerpoint/2010/main" val="2832688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FA7CFEF-0689-271A-7943-565FA2534825}"/>
              </a:ext>
            </a:extLst>
          </p:cNvPr>
          <p:cNvSpPr/>
          <p:nvPr/>
        </p:nvSpPr>
        <p:spPr>
          <a:xfrm>
            <a:off x="-29308" y="-58615"/>
            <a:ext cx="12543692" cy="79521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Onlinemedia 3" title="Nära vård">
            <a:hlinkClick r:id="" action="ppaction://media"/>
            <a:extLst>
              <a:ext uri="{FF2B5EF4-FFF2-40B4-BE49-F238E27FC236}">
                <a16:creationId xmlns:a16="http://schemas.microsoft.com/office/drawing/2014/main" id="{714FD052-2575-402E-BF7D-2C8E8222E45F}"/>
              </a:ext>
            </a:extLst>
          </p:cNvPr>
          <p:cNvPicPr>
            <a:picLocks noGrp="1" noRot="1" noChangeAspect="1"/>
          </p:cNvPicPr>
          <p:nvPr>
            <p:ph idx="1"/>
            <a:videoFile r:link="rId1"/>
          </p:nvPr>
        </p:nvPicPr>
        <p:blipFill>
          <a:blip r:embed="rId4"/>
          <a:stretch>
            <a:fillRect/>
          </a:stretch>
        </p:blipFill>
        <p:spPr>
          <a:xfrm>
            <a:off x="2471396" y="1125024"/>
            <a:ext cx="7277528" cy="4653337"/>
          </a:xfrm>
        </p:spPr>
      </p:pic>
    </p:spTree>
    <p:extLst>
      <p:ext uri="{BB962C8B-B14F-4D97-AF65-F5344CB8AC3E}">
        <p14:creationId xmlns:p14="http://schemas.microsoft.com/office/powerpoint/2010/main" val="4259196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E8DC"/>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736B222-5F87-4D82-B741-C2271A558216}"/>
              </a:ext>
            </a:extLst>
          </p:cNvPr>
          <p:cNvSpPr>
            <a:spLocks noGrp="1"/>
          </p:cNvSpPr>
          <p:nvPr>
            <p:ph idx="1"/>
          </p:nvPr>
        </p:nvSpPr>
        <p:spPr>
          <a:xfrm>
            <a:off x="838200" y="2130251"/>
            <a:ext cx="8589034" cy="3252893"/>
          </a:xfrm>
        </p:spPr>
        <p:txBody>
          <a:bodyPr vert="horz" lIns="91440" tIns="45720" rIns="91440" bIns="45720" rtlCol="0" anchor="t">
            <a:normAutofit/>
          </a:bodyPr>
          <a:lstStyle/>
          <a:p>
            <a:pPr fontAlgn="base"/>
            <a:r>
              <a:rPr lang="sv-SE" dirty="0">
                <a:solidFill>
                  <a:srgbClr val="68582A"/>
                </a:solidFill>
              </a:rPr>
              <a:t>Andelen äldre ökar </a:t>
            </a:r>
            <a:r>
              <a:rPr lang="sv-SE" dirty="0" smtClean="0">
                <a:solidFill>
                  <a:srgbClr val="68582A"/>
                </a:solidFill>
              </a:rPr>
              <a:t>och </a:t>
            </a:r>
            <a:r>
              <a:rPr lang="sv-SE" dirty="0">
                <a:solidFill>
                  <a:srgbClr val="68582A"/>
                </a:solidFill>
              </a:rPr>
              <a:t>lever längre med </a:t>
            </a:r>
            <a:r>
              <a:rPr lang="sv-SE" dirty="0"/>
              <a:t/>
            </a:r>
            <a:br>
              <a:rPr lang="sv-SE" dirty="0"/>
            </a:br>
            <a:r>
              <a:rPr lang="sv-SE" dirty="0">
                <a:solidFill>
                  <a:srgbClr val="68582A"/>
                </a:solidFill>
              </a:rPr>
              <a:t>fler kroniska sjukdomar</a:t>
            </a:r>
          </a:p>
          <a:p>
            <a:r>
              <a:rPr lang="sv-SE" dirty="0">
                <a:solidFill>
                  <a:srgbClr val="68582A"/>
                </a:solidFill>
                <a:cs typeface="Calibri" panose="020F0502020204030204"/>
              </a:rPr>
              <a:t>Antalet invånare över 80 år kommer </a:t>
            </a:r>
            <a:r>
              <a:rPr lang="sv-SE" dirty="0" smtClean="0">
                <a:solidFill>
                  <a:srgbClr val="68582A"/>
                </a:solidFill>
                <a:cs typeface="Calibri" panose="020F0502020204030204"/>
              </a:rPr>
              <a:t>år 2030 att ha ökat </a:t>
            </a:r>
            <a:r>
              <a:rPr lang="sv-SE" dirty="0">
                <a:solidFill>
                  <a:srgbClr val="68582A"/>
                </a:solidFill>
                <a:cs typeface="Calibri" panose="020F0502020204030204"/>
              </a:rPr>
              <a:t>med 49%, medan </a:t>
            </a:r>
            <a:r>
              <a:rPr lang="sv-SE" dirty="0" smtClean="0">
                <a:solidFill>
                  <a:srgbClr val="68582A"/>
                </a:solidFill>
                <a:cs typeface="Calibri" panose="020F0502020204030204"/>
              </a:rPr>
              <a:t>antalet </a:t>
            </a:r>
            <a:r>
              <a:rPr lang="sv-SE" dirty="0">
                <a:solidFill>
                  <a:srgbClr val="68582A"/>
                </a:solidFill>
                <a:cs typeface="Calibri" panose="020F0502020204030204"/>
              </a:rPr>
              <a:t>invånare i arbetsför ålder bara kommer att </a:t>
            </a:r>
            <a:r>
              <a:rPr lang="sv-SE" dirty="0" smtClean="0">
                <a:solidFill>
                  <a:srgbClr val="68582A"/>
                </a:solidFill>
                <a:cs typeface="Calibri" panose="020F0502020204030204"/>
              </a:rPr>
              <a:t>ha ökat </a:t>
            </a:r>
            <a:r>
              <a:rPr lang="sv-SE" dirty="0">
                <a:solidFill>
                  <a:srgbClr val="68582A"/>
                </a:solidFill>
                <a:cs typeface="Calibri" panose="020F0502020204030204"/>
              </a:rPr>
              <a:t>med 3,9%</a:t>
            </a:r>
          </a:p>
          <a:p>
            <a:r>
              <a:rPr lang="sv-SE" dirty="0">
                <a:solidFill>
                  <a:srgbClr val="68582A"/>
                </a:solidFill>
                <a:ea typeface="+mn-lt"/>
                <a:cs typeface="+mn-lt"/>
              </a:rPr>
              <a:t>Få ska hjälpa många</a:t>
            </a:r>
            <a:endParaRPr lang="sv-SE" dirty="0">
              <a:solidFill>
                <a:srgbClr val="68582A"/>
              </a:solidFill>
              <a:cs typeface="Calibri"/>
            </a:endParaRPr>
          </a:p>
          <a:p>
            <a:pPr marL="0" indent="0">
              <a:buNone/>
            </a:pPr>
            <a:endParaRPr lang="sv-SE" dirty="0">
              <a:solidFill>
                <a:srgbClr val="68582A"/>
              </a:solidFill>
              <a:cs typeface="Calibri"/>
            </a:endParaRPr>
          </a:p>
        </p:txBody>
      </p:sp>
      <p:sp>
        <p:nvSpPr>
          <p:cNvPr id="6" name="Rubrik 1">
            <a:extLst>
              <a:ext uri="{FF2B5EF4-FFF2-40B4-BE49-F238E27FC236}">
                <a16:creationId xmlns:a16="http://schemas.microsoft.com/office/drawing/2014/main" id="{6CAB0B33-144F-4431-B03D-D1B300C2934B}"/>
              </a:ext>
            </a:extLst>
          </p:cNvPr>
          <p:cNvSpPr>
            <a:spLocks noGrp="1"/>
          </p:cNvSpPr>
          <p:nvPr>
            <p:ph type="title"/>
          </p:nvPr>
        </p:nvSpPr>
        <p:spPr>
          <a:xfrm>
            <a:off x="838200" y="867081"/>
            <a:ext cx="11353800" cy="1325563"/>
          </a:xfrm>
        </p:spPr>
        <p:txBody>
          <a:bodyPr/>
          <a:lstStyle/>
          <a:p>
            <a:r>
              <a:rPr lang="sv-SE" sz="4000" b="1">
                <a:solidFill>
                  <a:srgbClr val="68582A"/>
                </a:solidFill>
                <a:latin typeface="+mn-lt"/>
              </a:rPr>
              <a:t>Vi står inför demografiska utmaningar</a:t>
            </a:r>
          </a:p>
        </p:txBody>
      </p:sp>
      <p:pic>
        <p:nvPicPr>
          <p:cNvPr id="7" name="Picture 2">
            <a:extLst>
              <a:ext uri="{FF2B5EF4-FFF2-40B4-BE49-F238E27FC236}">
                <a16:creationId xmlns:a16="http://schemas.microsoft.com/office/drawing/2014/main" id="{611472C7-2877-4E26-8753-7A61A99CC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187" y="3341025"/>
            <a:ext cx="7500021" cy="342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562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4" descr="En bild som visar text&#10;&#10;Automatiskt genererad beskrivning">
            <a:extLst>
              <a:ext uri="{FF2B5EF4-FFF2-40B4-BE49-F238E27FC236}">
                <a16:creationId xmlns:a16="http://schemas.microsoft.com/office/drawing/2014/main" id="{815E841E-4058-3C43-5C92-8F0AECF77193}"/>
              </a:ext>
            </a:extLst>
          </p:cNvPr>
          <p:cNvPicPr>
            <a:picLocks noGrp="1" noChangeAspect="1"/>
          </p:cNvPicPr>
          <p:nvPr>
            <p:ph idx="1"/>
          </p:nvPr>
        </p:nvPicPr>
        <p:blipFill>
          <a:blip r:embed="rId3"/>
          <a:stretch>
            <a:fillRect/>
          </a:stretch>
        </p:blipFill>
        <p:spPr>
          <a:xfrm>
            <a:off x="-171584" y="-39571"/>
            <a:ext cx="12410068" cy="6910292"/>
          </a:xfrm>
        </p:spPr>
      </p:pic>
    </p:spTree>
    <p:extLst>
      <p:ext uri="{BB962C8B-B14F-4D97-AF65-F5344CB8AC3E}">
        <p14:creationId xmlns:p14="http://schemas.microsoft.com/office/powerpoint/2010/main" val="2235422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E8D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A4D6C2-746C-4425-8ADC-3F58A2B8AC1C}"/>
              </a:ext>
            </a:extLst>
          </p:cNvPr>
          <p:cNvSpPr>
            <a:spLocks noGrp="1"/>
          </p:cNvSpPr>
          <p:nvPr>
            <p:ph type="title"/>
          </p:nvPr>
        </p:nvSpPr>
        <p:spPr>
          <a:xfrm>
            <a:off x="0" y="2766218"/>
            <a:ext cx="12192000" cy="1325563"/>
          </a:xfrm>
        </p:spPr>
        <p:txBody>
          <a:bodyPr/>
          <a:lstStyle/>
          <a:p>
            <a:pPr algn="ctr"/>
            <a:r>
              <a:rPr lang="sv-SE" b="1">
                <a:solidFill>
                  <a:srgbClr val="68582A"/>
                </a:solidFill>
                <a:latin typeface="+mn-lt"/>
              </a:rPr>
              <a:t>Vad är Nära vård?</a:t>
            </a:r>
          </a:p>
        </p:txBody>
      </p:sp>
    </p:spTree>
    <p:extLst>
      <p:ext uri="{BB962C8B-B14F-4D97-AF65-F5344CB8AC3E}">
        <p14:creationId xmlns:p14="http://schemas.microsoft.com/office/powerpoint/2010/main" val="15379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4" descr="En bild som visar text, drottning, vektorgrafik&#10;&#10;Automatiskt genererad beskrivning">
            <a:extLst>
              <a:ext uri="{FF2B5EF4-FFF2-40B4-BE49-F238E27FC236}">
                <a16:creationId xmlns:a16="http://schemas.microsoft.com/office/drawing/2014/main" id="{94E993A5-CB50-4EA8-5B2F-56385D55528E}"/>
              </a:ext>
            </a:extLst>
          </p:cNvPr>
          <p:cNvPicPr>
            <a:picLocks noChangeAspect="1"/>
          </p:cNvPicPr>
          <p:nvPr/>
        </p:nvPicPr>
        <p:blipFill rotWithShape="1">
          <a:blip r:embed="rId3"/>
          <a:srcRect r="67776" b="-397"/>
          <a:stretch/>
        </p:blipFill>
        <p:spPr>
          <a:xfrm>
            <a:off x="9004646" y="579891"/>
            <a:ext cx="2914333" cy="4015864"/>
          </a:xfrm>
          <a:prstGeom prst="rect">
            <a:avLst/>
          </a:prstGeom>
        </p:spPr>
      </p:pic>
      <p:pic>
        <p:nvPicPr>
          <p:cNvPr id="3" name="Bildobjekt 4" descr="En bild som visar text, drottning, vektorgrafik&#10;&#10;Automatiskt genererad beskrivning">
            <a:extLst>
              <a:ext uri="{FF2B5EF4-FFF2-40B4-BE49-F238E27FC236}">
                <a16:creationId xmlns:a16="http://schemas.microsoft.com/office/drawing/2014/main" id="{769B0C47-B982-9C3B-44D3-72DB891DA008}"/>
              </a:ext>
            </a:extLst>
          </p:cNvPr>
          <p:cNvPicPr>
            <a:picLocks noChangeAspect="1"/>
          </p:cNvPicPr>
          <p:nvPr/>
        </p:nvPicPr>
        <p:blipFill rotWithShape="1">
          <a:blip r:embed="rId3"/>
          <a:srcRect l="63573" r="175" b="-397"/>
          <a:stretch/>
        </p:blipFill>
        <p:spPr>
          <a:xfrm>
            <a:off x="6306670" y="-600672"/>
            <a:ext cx="3469341" cy="4254798"/>
          </a:xfrm>
          <a:prstGeom prst="rect">
            <a:avLst/>
          </a:prstGeom>
        </p:spPr>
      </p:pic>
      <p:pic>
        <p:nvPicPr>
          <p:cNvPr id="5" name="Bildobjekt 4" descr="En bild som visar text, drottning, vektorgrafik&#10;&#10;Automatiskt genererad beskrivning">
            <a:extLst>
              <a:ext uri="{FF2B5EF4-FFF2-40B4-BE49-F238E27FC236}">
                <a16:creationId xmlns:a16="http://schemas.microsoft.com/office/drawing/2014/main" id="{74D35D81-2601-B2A1-3E34-B37433BF02DB}"/>
              </a:ext>
            </a:extLst>
          </p:cNvPr>
          <p:cNvPicPr>
            <a:picLocks noChangeAspect="1"/>
          </p:cNvPicPr>
          <p:nvPr/>
        </p:nvPicPr>
        <p:blipFill rotWithShape="1">
          <a:blip r:embed="rId3"/>
          <a:srcRect l="32399" t="146" r="36252" b="-397"/>
          <a:stretch/>
        </p:blipFill>
        <p:spPr>
          <a:xfrm>
            <a:off x="6992472" y="3108156"/>
            <a:ext cx="3254188" cy="4601327"/>
          </a:xfrm>
          <a:prstGeom prst="rect">
            <a:avLst/>
          </a:prstGeom>
        </p:spPr>
      </p:pic>
      <p:sp>
        <p:nvSpPr>
          <p:cNvPr id="11" name="Rubrik 1">
            <a:extLst>
              <a:ext uri="{FF2B5EF4-FFF2-40B4-BE49-F238E27FC236}">
                <a16:creationId xmlns:a16="http://schemas.microsoft.com/office/drawing/2014/main" id="{6CAB0B33-144F-4431-B03D-D1B300C2934B}"/>
              </a:ext>
            </a:extLst>
          </p:cNvPr>
          <p:cNvSpPr txBox="1">
            <a:spLocks/>
          </p:cNvSpPr>
          <p:nvPr/>
        </p:nvSpPr>
        <p:spPr>
          <a:xfrm>
            <a:off x="838200" y="162908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solidFill>
                  <a:srgbClr val="68582A"/>
                </a:solidFill>
                <a:latin typeface="+mn-lt"/>
              </a:rPr>
              <a:t>Nära vård innebär:</a:t>
            </a:r>
          </a:p>
        </p:txBody>
      </p:sp>
      <p:sp>
        <p:nvSpPr>
          <p:cNvPr id="6" name="textruta 5"/>
          <p:cNvSpPr txBox="1"/>
          <p:nvPr/>
        </p:nvSpPr>
        <p:spPr>
          <a:xfrm>
            <a:off x="838200" y="2971173"/>
            <a:ext cx="6856562" cy="2062103"/>
          </a:xfrm>
          <a:prstGeom prst="rect">
            <a:avLst/>
          </a:prstGeom>
          <a:noFill/>
        </p:spPr>
        <p:txBody>
          <a:bodyPr wrap="square" rtlCol="0">
            <a:spAutoFit/>
          </a:bodyPr>
          <a:lstStyle/>
          <a:p>
            <a:pPr marL="285750" indent="-285750">
              <a:buFont typeface="Arial" panose="020B0604020202020204" pitchFamily="34" charset="0"/>
              <a:buChar char="•"/>
            </a:pPr>
            <a:r>
              <a:rPr lang="sv-SE" sz="3200">
                <a:solidFill>
                  <a:srgbClr val="68582A"/>
                </a:solidFill>
              </a:rPr>
              <a:t>Tillgänglighet för invånarna </a:t>
            </a:r>
          </a:p>
          <a:p>
            <a:pPr marL="285750" indent="-285750">
              <a:buFont typeface="Arial" panose="020B0604020202020204" pitchFamily="34" charset="0"/>
              <a:buChar char="•"/>
            </a:pPr>
            <a:r>
              <a:rPr lang="sv-SE" sz="3200">
                <a:solidFill>
                  <a:srgbClr val="68582A"/>
                </a:solidFill>
              </a:rPr>
              <a:t>Kontinuitet vid vårdkontakter</a:t>
            </a:r>
          </a:p>
          <a:p>
            <a:pPr marL="285750" indent="-285750">
              <a:buFont typeface="Arial" panose="020B0604020202020204" pitchFamily="34" charset="0"/>
              <a:buChar char="•"/>
            </a:pPr>
            <a:r>
              <a:rPr lang="sv-SE" sz="3200">
                <a:solidFill>
                  <a:srgbClr val="68582A"/>
                </a:solidFill>
              </a:rPr>
              <a:t>Delaktighet för individen </a:t>
            </a:r>
          </a:p>
          <a:p>
            <a:pPr marL="285750" indent="-285750">
              <a:buFont typeface="Arial" panose="020B0604020202020204" pitchFamily="34" charset="0"/>
              <a:buChar char="•"/>
            </a:pPr>
            <a:r>
              <a:rPr lang="sv-SE" sz="3200">
                <a:solidFill>
                  <a:srgbClr val="68582A"/>
                </a:solidFill>
              </a:rPr>
              <a:t>Samordning mellan verksamheter</a:t>
            </a:r>
          </a:p>
        </p:txBody>
      </p:sp>
    </p:spTree>
    <p:extLst>
      <p:ext uri="{BB962C8B-B14F-4D97-AF65-F5344CB8AC3E}">
        <p14:creationId xmlns:p14="http://schemas.microsoft.com/office/powerpoint/2010/main" val="2150851562"/>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8E0DB519AD4404FBD3BAAB1A69339CE" ma:contentTypeVersion="12" ma:contentTypeDescription="Skapa ett nytt dokument." ma:contentTypeScope="" ma:versionID="3e6542e85d68d05b4ee69c0319644686">
  <xsd:schema xmlns:xsd="http://www.w3.org/2001/XMLSchema" xmlns:xs="http://www.w3.org/2001/XMLSchema" xmlns:p="http://schemas.microsoft.com/office/2006/metadata/properties" xmlns:ns2="524878b9-36c5-41d6-a836-aa9adfacf516" xmlns:ns3="9ec2eb78-4226-46eb-bf82-3efdee5a5572" targetNamespace="http://schemas.microsoft.com/office/2006/metadata/properties" ma:root="true" ma:fieldsID="83e837a537b26f3d423abc2298d329d5" ns2:_="" ns3:_="">
    <xsd:import namespace="524878b9-36c5-41d6-a836-aa9adfacf516"/>
    <xsd:import namespace="9ec2eb78-4226-46eb-bf82-3efdee5a55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4878b9-36c5-41d6-a836-aa9adfacf5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2af4cc7b-644b-4e51-812b-d4fcdb045f2f"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c2eb78-4226-46eb-bf82-3efdee5a557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1d92dc7-f6e6-4fd1-b955-b52be68c5290}" ma:internalName="TaxCatchAll" ma:showField="CatchAllData" ma:web="9ec2eb78-4226-46eb-bf82-3efdee5a557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ec2eb78-4226-46eb-bf82-3efdee5a5572">
      <UserInfo>
        <DisplayName>anna-carin.landelius</DisplayName>
        <AccountId>13</AccountId>
        <AccountType/>
      </UserInfo>
      <UserInfo>
        <DisplayName>Brauns, Michaela</DisplayName>
        <AccountId>14</AccountId>
        <AccountType/>
      </UserInfo>
      <UserInfo>
        <DisplayName>Eliasson, Anette</DisplayName>
        <AccountId>12</AccountId>
        <AccountType/>
      </UserInfo>
      <UserInfo>
        <DisplayName>Samuelsson, Anneli</DisplayName>
        <AccountId>10</AccountId>
        <AccountType/>
      </UserInfo>
    </SharedWithUsers>
    <TaxCatchAll xmlns="9ec2eb78-4226-46eb-bf82-3efdee5a5572" xsi:nil="true"/>
    <lcf76f155ced4ddcb4097134ff3c332f xmlns="524878b9-36c5-41d6-a836-aa9adfacf5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B33F77A-AB89-45C3-95B6-CD26DDD314CA}">
  <ds:schemaRefs>
    <ds:schemaRef ds:uri="524878b9-36c5-41d6-a836-aa9adfacf516"/>
    <ds:schemaRef ds:uri="9ec2eb78-4226-46eb-bf82-3efdee5a55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F75F22-FE20-4E4F-806C-418678DCA601}">
  <ds:schemaRefs>
    <ds:schemaRef ds:uri="http://schemas.microsoft.com/sharepoint/v3/contenttype/forms"/>
  </ds:schemaRefs>
</ds:datastoreItem>
</file>

<file path=customXml/itemProps3.xml><?xml version="1.0" encoding="utf-8"?>
<ds:datastoreItem xmlns:ds="http://schemas.openxmlformats.org/officeDocument/2006/customXml" ds:itemID="{1EBE7382-AAA6-4C5E-83CF-EC727A519D6E}">
  <ds:schemaRefs>
    <ds:schemaRef ds:uri="9ec2eb78-4226-46eb-bf82-3efdee5a5572"/>
    <ds:schemaRef ds:uri="524878b9-36c5-41d6-a836-aa9adfacf516"/>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683</TotalTime>
  <Words>2137</Words>
  <Application>Microsoft Office PowerPoint</Application>
  <PresentationFormat>Bredbild</PresentationFormat>
  <Paragraphs>169</Paragraphs>
  <Slides>19</Slides>
  <Notes>18</Notes>
  <HiddenSlides>0</HiddenSlides>
  <MMClips>3</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Arial</vt:lpstr>
      <vt:lpstr>Arial,Sans-Serif</vt:lpstr>
      <vt:lpstr>Calibri</vt:lpstr>
      <vt:lpstr>Calibri Light</vt:lpstr>
      <vt:lpstr>Office Theme</vt:lpstr>
      <vt:lpstr>PowerPoint-presentation</vt:lpstr>
      <vt:lpstr>  Gävleborgs län </vt:lpstr>
      <vt:lpstr>PowerPoint-presentation</vt:lpstr>
      <vt:lpstr>Vad säger Gävleborgarna år 2030?</vt:lpstr>
      <vt:lpstr>PowerPoint-presentation</vt:lpstr>
      <vt:lpstr>Vi står inför demografiska utmaningar</vt:lpstr>
      <vt:lpstr>PowerPoint-presentation</vt:lpstr>
      <vt:lpstr>Vad är Nära vård?</vt:lpstr>
      <vt:lpstr>PowerPoint-presentation</vt:lpstr>
      <vt:lpstr>PowerPoint-presentation</vt:lpstr>
      <vt:lpstr>Nära vård i Gävleborgs län</vt:lpstr>
      <vt:lpstr>Nära vård för mig som invånare innebär att:     Jag får rätt hjälp och stöd i rätt tid     Jag får stöd i att främja min hälsa     Min egen kraft tas till vara     Sammanhållet och enkelt för mig</vt:lpstr>
      <vt:lpstr>Våra kärnvärden kan sammanfattas:       Nära​      Samordnad​      Resurseffektiv​      Hälsofrämjande​      Personcentrerad      </vt:lpstr>
      <vt:lpstr>PowerPoint-presentation</vt:lpstr>
      <vt:lpstr>Exempel på Nära vård i Gävleborgs län</vt:lpstr>
      <vt:lpstr>PowerPoint-presentation</vt:lpstr>
      <vt:lpstr>PowerPoint-presentation</vt:lpstr>
      <vt:lpstr>Mer information: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NÄRA VÅRD Gävleborgs län</dc:title>
  <dc:creator>Brauns, Michaela</dc:creator>
  <cp:lastModifiedBy>Landelius Anna-Carin - KOMF - Kommunikationsenhet</cp:lastModifiedBy>
  <cp:revision>35</cp:revision>
  <dcterms:created xsi:type="dcterms:W3CDTF">2023-01-23T09:01:00Z</dcterms:created>
  <dcterms:modified xsi:type="dcterms:W3CDTF">2023-06-02T14:02:54Z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0x01010068E0DB519AD4404FBD3BAAB1A69339CE</vt:lpwstr>
  </property>
  <property fmtid="{D5CDD505-2E9C-101B-9397-08002B2CF9AE}" pid="3" name="MediaServiceImageTags">
    <vt:lpwstr/>
  </property>
  <property fmtid="{D5CDD505-2E9C-101B-9397-08002B2CF9AE}" pid="4" name="_NewReviewCycle">
    <vt:lpwstr/>
  </property>
  <property fmtid="{D5CDD505-2E9C-101B-9397-08002B2CF9AE}" pid="5" name="_AdHocReviewCycleID">
    <vt:i4>863162378</vt:i4>
  </property>
  <property fmtid="{D5CDD505-2E9C-101B-9397-08002B2CF9AE}" pid="6" name="_EmailSubject">
    <vt:lpwstr>Länk till uppdaterad Powerpoint presentation </vt:lpwstr>
  </property>
  <property fmtid="{D5CDD505-2E9C-101B-9397-08002B2CF9AE}" pid="7" name="_AuthorEmail">
    <vt:lpwstr>anna-carin.landelius@regiongavleborg.se</vt:lpwstr>
  </property>
  <property fmtid="{D5CDD505-2E9C-101B-9397-08002B2CF9AE}" pid="8" name="_AuthorEmailDisplayName">
    <vt:lpwstr>Landelius Anna-Carin - KOMF - Kommunikationsenhet</vt:lpwstr>
  </property>
  <property fmtid="{D5CDD505-2E9C-101B-9397-08002B2CF9AE}" pid="9" name="_PreviousAdHocReviewCycleID">
    <vt:i4>-1173451815</vt:i4>
  </property>
</Properties>
</file>