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sldIdLst>
    <p:sldId id="300" r:id="rId2"/>
    <p:sldId id="329" r:id="rId3"/>
    <p:sldId id="270" r:id="rId4"/>
    <p:sldId id="290" r:id="rId5"/>
    <p:sldId id="321" r:id="rId6"/>
    <p:sldId id="324" r:id="rId7"/>
    <p:sldId id="322" r:id="rId8"/>
    <p:sldId id="312" r:id="rId9"/>
    <p:sldId id="325" r:id="rId10"/>
    <p:sldId id="323" r:id="rId11"/>
    <p:sldId id="330" r:id="rId12"/>
    <p:sldId id="326" r:id="rId13"/>
    <p:sldId id="327" r:id="rId14"/>
    <p:sldId id="286" r:id="rId15"/>
    <p:sldId id="287" r:id="rId16"/>
    <p:sldId id="285" r:id="rId17"/>
    <p:sldId id="278" r:id="rId18"/>
    <p:sldId id="328" r:id="rId19"/>
    <p:sldId id="303" r:id="rId20"/>
    <p:sldId id="310" r:id="rId21"/>
    <p:sldId id="311" r:id="rId22"/>
    <p:sldId id="299" r:id="rId23"/>
  </p:sldIdLst>
  <p:sldSz cx="12192000" cy="6858000"/>
  <p:notesSz cx="6858000" cy="9144000"/>
  <p:defaultTextStyle>
    <a:defPPr>
      <a:defRPr lang="sv-SE"/>
    </a:defPPr>
    <a:lvl1pPr marL="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29" autoAdjust="0"/>
    <p:restoredTop sz="94689" autoAdjust="0"/>
  </p:normalViewPr>
  <p:slideViewPr>
    <p:cSldViewPr showGuides="1">
      <p:cViewPr varScale="1">
        <p:scale>
          <a:sx n="71" d="100"/>
          <a:sy n="71" d="100"/>
        </p:scale>
        <p:origin x="84" y="90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1 - Rubrik, underrubrik, bildk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0" y="4320000"/>
            <a:ext cx="7824272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10" name="Platshållare för bild 9"/>
          <p:cNvSpPr>
            <a:spLocks noGrp="1"/>
          </p:cNvSpPr>
          <p:nvPr>
            <p:ph type="pic" sz="quarter" idx="14" hasCustomPrompt="1"/>
          </p:nvPr>
        </p:nvSpPr>
        <p:spPr>
          <a:xfrm>
            <a:off x="6372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11" name="Platshållare för bild 9"/>
          <p:cNvSpPr>
            <a:spLocks noGrp="1"/>
          </p:cNvSpPr>
          <p:nvPr>
            <p:ph type="pic" sz="quarter" idx="15" hasCustomPrompt="1"/>
          </p:nvPr>
        </p:nvSpPr>
        <p:spPr>
          <a:xfrm>
            <a:off x="9306000" y="0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12" name="Platshållare för bild 9"/>
          <p:cNvSpPr>
            <a:spLocks noGrp="1"/>
          </p:cNvSpPr>
          <p:nvPr>
            <p:ph type="pic" sz="quarter" idx="16" hasCustomPrompt="1"/>
          </p:nvPr>
        </p:nvSpPr>
        <p:spPr>
          <a:xfrm>
            <a:off x="9306000" y="2204864"/>
            <a:ext cx="2880000" cy="21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dirty="0" smtClean="0"/>
              <a:t>Klicka på ikonen för att </a:t>
            </a:r>
            <a:br>
              <a:rPr lang="sv-SE" dirty="0" smtClean="0"/>
            </a:br>
            <a:r>
              <a:rPr lang="sv-SE" dirty="0" smtClean="0"/>
              <a:t>lägga till en bild</a:t>
            </a:r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0" y="2808000"/>
            <a:ext cx="7824272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9" name="Platshållare för bild 9"/>
          <p:cNvSpPr>
            <a:spLocks noGrp="1"/>
          </p:cNvSpPr>
          <p:nvPr>
            <p:ph type="pic" sz="quarter" idx="17"/>
          </p:nvPr>
        </p:nvSpPr>
        <p:spPr>
          <a:xfrm>
            <a:off x="4528800" y="0"/>
            <a:ext cx="1800000" cy="12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 smtClean="0"/>
          </a:p>
        </p:txBody>
      </p:sp>
      <p:sp>
        <p:nvSpPr>
          <p:cNvPr id="13" name="Platshållare för bild 9"/>
          <p:cNvSpPr>
            <a:spLocks noGrp="1"/>
          </p:cNvSpPr>
          <p:nvPr>
            <p:ph type="pic" sz="quarter" idx="18"/>
          </p:nvPr>
        </p:nvSpPr>
        <p:spPr>
          <a:xfrm>
            <a:off x="10392000" y="4410000"/>
            <a:ext cx="1800000" cy="126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r>
              <a:rPr lang="sv-SE" smtClean="0"/>
              <a:t>Klicka på ikonen för att lägga till en bild</a:t>
            </a:r>
            <a:endParaRPr lang="sv-SE" dirty="0" smtClean="0"/>
          </a:p>
        </p:txBody>
      </p:sp>
      <p:pic>
        <p:nvPicPr>
          <p:cNvPr id="15" name="Bildobjekt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53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 och 3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3477600" cy="4140000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1800"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bilderna nedan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4381876" y="2052000"/>
            <a:ext cx="3477600" cy="4140000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1800"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bilderna nedan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1" hasCustomPrompt="1"/>
          </p:nvPr>
        </p:nvSpPr>
        <p:spPr>
          <a:xfrm>
            <a:off x="8043750" y="2052000"/>
            <a:ext cx="3477600" cy="4140000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1800"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bilderna nedan</a:t>
            </a:r>
          </a:p>
        </p:txBody>
      </p:sp>
    </p:spTree>
    <p:extLst>
      <p:ext uri="{BB962C8B-B14F-4D97-AF65-F5344CB8AC3E}">
        <p14:creationId xmlns:p14="http://schemas.microsoft.com/office/powerpoint/2010/main" val="24779980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3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7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 smtClean="0"/>
              <a:t>Klicka här för att skriva in en underrubrik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3477600" cy="3636000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1800"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4381876" y="2556000"/>
            <a:ext cx="3477600" cy="3636000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1800"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11" name="Platshållare för innehåll 2"/>
          <p:cNvSpPr>
            <a:spLocks noGrp="1"/>
          </p:cNvSpPr>
          <p:nvPr>
            <p:ph idx="11" hasCustomPrompt="1"/>
          </p:nvPr>
        </p:nvSpPr>
        <p:spPr>
          <a:xfrm>
            <a:off x="8043750" y="2556000"/>
            <a:ext cx="3477600" cy="3636000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1800"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14588798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4 bilder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tshållare för bild 7"/>
          <p:cNvSpPr>
            <a:spLocks noGrp="1"/>
          </p:cNvSpPr>
          <p:nvPr>
            <p:ph type="pic" sz="quarter" idx="14"/>
          </p:nvPr>
        </p:nvSpPr>
        <p:spPr>
          <a:xfrm>
            <a:off x="720000" y="1440000"/>
            <a:ext cx="5292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9" name="Platshållare för bild 7"/>
          <p:cNvSpPr>
            <a:spLocks noGrp="1"/>
          </p:cNvSpPr>
          <p:nvPr>
            <p:ph type="pic" sz="quarter" idx="15"/>
          </p:nvPr>
        </p:nvSpPr>
        <p:spPr>
          <a:xfrm>
            <a:off x="6156000" y="1440000"/>
            <a:ext cx="5328000" cy="206100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11" name="Platshållare för bild 7"/>
          <p:cNvSpPr>
            <a:spLocks noGrp="1"/>
          </p:cNvSpPr>
          <p:nvPr>
            <p:ph type="pic" sz="quarter" idx="16"/>
          </p:nvPr>
        </p:nvSpPr>
        <p:spPr>
          <a:xfrm>
            <a:off x="720000" y="3645024"/>
            <a:ext cx="5292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12" name="Platshållare för bild 7"/>
          <p:cNvSpPr>
            <a:spLocks noGrp="1"/>
          </p:cNvSpPr>
          <p:nvPr>
            <p:ph type="pic" sz="quarter" idx="17"/>
          </p:nvPr>
        </p:nvSpPr>
        <p:spPr>
          <a:xfrm>
            <a:off x="6156000" y="3645024"/>
            <a:ext cx="5328000" cy="20972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45579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Stor bild utan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1440000"/>
            <a:ext cx="10800000" cy="42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3409220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lsida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skriva in text eller välj objekt på bilderna nedan</a:t>
            </a:r>
          </a:p>
        </p:txBody>
      </p:sp>
    </p:spTree>
    <p:extLst>
      <p:ext uri="{BB962C8B-B14F-4D97-AF65-F5344CB8AC3E}">
        <p14:creationId xmlns:p14="http://schemas.microsoft.com/office/powerpoint/2010/main" val="3536952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/>
          <p:cNvSpPr txBox="1"/>
          <p:nvPr userDrawn="1"/>
        </p:nvSpPr>
        <p:spPr>
          <a:xfrm>
            <a:off x="3479907" y="4439403"/>
            <a:ext cx="5232187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sv-SE" sz="24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regiongavleborg.se </a:t>
            </a:r>
            <a:endParaRPr lang="sv-SE" sz="2800" b="1" dirty="0"/>
          </a:p>
        </p:txBody>
      </p:sp>
      <p:pic>
        <p:nvPicPr>
          <p:cNvPr id="1026" name="Picture 2" descr="G:\Information\Mallar\Mallar Visuell identitet\@Regionmallar_2015\Logotyper\Koncernlogotyp region\Koncernlogotyp färg\Koncernlogotyp_färg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778" y="2852936"/>
            <a:ext cx="4018447" cy="1210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947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E1C87-6BF4-4A6F-82BC-80D29A062C90}" type="datetimeFigureOut">
              <a:rPr lang="sv-SE" smtClean="0"/>
              <a:t>2024-03-22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68A08-8F2E-49FE-9B9A-844D986AB16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61529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39E41-3A25-41BF-BDF7-78A16B208AB5}" type="datetimeFigureOut">
              <a:rPr lang="sv-SE" smtClean="0"/>
              <a:t>2024-03-22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0501E-700B-4870-B536-DE7C0CD8CF6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702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 2 - Rubrik och under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2" y="5085016"/>
            <a:ext cx="10801351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2" y="3573016"/>
            <a:ext cx="10801351" cy="1440000"/>
          </a:xfrm>
        </p:spPr>
        <p:txBody>
          <a:bodyPr anchor="b"/>
          <a:lstStyle>
            <a:lvl1pPr algn="l">
              <a:defRPr sz="51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pic>
        <p:nvPicPr>
          <p:cNvPr id="9" name="Bildobjekt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727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sida 3 - Rubrik, underrubrik, stående 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 hasCustomPrompt="1"/>
          </p:nvPr>
        </p:nvSpPr>
        <p:spPr>
          <a:xfrm>
            <a:off x="720001" y="2060848"/>
            <a:ext cx="5880057" cy="2160000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720001" y="4320000"/>
            <a:ext cx="5880057" cy="720000"/>
          </a:xfrm>
        </p:spPr>
        <p:txBody>
          <a:bodyPr/>
          <a:lstStyle>
            <a:lvl1pPr marL="0" indent="0" algn="l">
              <a:buNone/>
              <a:defRPr sz="2400" b="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9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sv-SE" dirty="0" smtClean="0"/>
              <a:t>Klicka här för att skriva in en underrubrik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960096" y="0"/>
            <a:ext cx="5243904" cy="6858000"/>
          </a:xfrm>
        </p:spPr>
        <p:txBody>
          <a:bodyPr>
            <a:normAutofit/>
          </a:bodyPr>
          <a:lstStyle>
            <a:lvl1pPr marL="0" indent="0">
              <a:buNone/>
              <a:defRPr sz="1900"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pic>
        <p:nvPicPr>
          <p:cNvPr id="10" name="Bildobjekt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2" y="540000"/>
            <a:ext cx="1192745" cy="360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5733315"/>
            <a:ext cx="6192688" cy="123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294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 och en ruta fö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10801349" cy="4140000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/>
            </a:lvl1pPr>
            <a:lvl2pPr marL="274630" indent="0">
              <a:buFontTx/>
              <a:buNone/>
              <a:defRPr/>
            </a:lvl2pPr>
            <a:lvl3pPr marL="627047" indent="0">
              <a:buFontTx/>
              <a:buNone/>
              <a:defRPr/>
            </a:lvl3pPr>
            <a:lvl4pPr marL="1071536" indent="0">
              <a:buFontTx/>
              <a:buNone/>
              <a:defRPr/>
            </a:lvl4pPr>
            <a:lvl5pPr marL="1436651" indent="0">
              <a:buFontTx/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2789951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en ruta fö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skriva in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10801349" cy="3636000"/>
          </a:xfrm>
        </p:spPr>
        <p:txBody>
          <a:bodyPr>
            <a:normAutofit/>
          </a:bodyPr>
          <a:lstStyle>
            <a:lvl1pPr marL="180975" indent="-180975">
              <a:buFont typeface="Arial" panose="020B0604020202020204" pitchFamily="34" charset="0"/>
              <a:buChar char="•"/>
              <a:defRPr sz="2000"/>
            </a:lvl1pPr>
            <a:lvl2pPr marL="274630" indent="0">
              <a:buFontTx/>
              <a:buNone/>
              <a:defRPr sz="1900"/>
            </a:lvl2pPr>
            <a:lvl3pPr marL="627047" indent="0">
              <a:buFontTx/>
              <a:buNone/>
              <a:defRPr sz="1600"/>
            </a:lvl3pPr>
            <a:lvl4pPr marL="1071536" indent="0">
              <a:buFontTx/>
              <a:buNone/>
              <a:defRPr sz="1500"/>
            </a:lvl4pPr>
            <a:lvl5pPr marL="1436651" indent="0">
              <a:buFontTx/>
              <a:buNone/>
              <a:defRPr sz="1200"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0942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punktlista och två rutor fö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052000"/>
            <a:ext cx="5256000" cy="4140000"/>
          </a:xfrm>
        </p:spPr>
        <p:txBody>
          <a:bodyPr/>
          <a:lstStyle>
            <a:lvl1pPr marL="180975" indent="-180975">
              <a:buFont typeface="Arial" panose="020B0604020202020204" pitchFamily="34" charset="0"/>
              <a:buChar char="•"/>
              <a:defRPr baseline="0"/>
            </a:lvl1pPr>
            <a:lvl2pPr marL="274631" indent="0">
              <a:buNone/>
              <a:defRPr/>
            </a:lvl2pPr>
            <a:lvl3pPr marL="627047" indent="0">
              <a:buNone/>
              <a:defRPr/>
            </a:lvl3pPr>
            <a:lvl4pPr marL="985813" indent="0">
              <a:buNone/>
              <a:defRPr/>
            </a:lvl4pPr>
            <a:lvl5pPr marL="1342990" indent="0">
              <a:buNone/>
              <a:defRPr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14" hasCustomPrompt="1"/>
          </p:nvPr>
        </p:nvSpPr>
        <p:spPr>
          <a:xfrm>
            <a:off x="6265137" y="2052000"/>
            <a:ext cx="5256213" cy="4138612"/>
          </a:xfrm>
        </p:spPr>
        <p:txBody>
          <a:bodyPr/>
          <a:lstStyle/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769971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 och två rutor för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720000" y="2556000"/>
            <a:ext cx="5256000" cy="3636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7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  <p:sp>
        <p:nvSpPr>
          <p:cNvPr id="6" name="Platshållare för innehåll 4"/>
          <p:cNvSpPr>
            <a:spLocks noGrp="1"/>
          </p:cNvSpPr>
          <p:nvPr>
            <p:ph sz="quarter" idx="15" hasCustomPrompt="1"/>
          </p:nvPr>
        </p:nvSpPr>
        <p:spPr>
          <a:xfrm>
            <a:off x="6265137" y="2556000"/>
            <a:ext cx="5256213" cy="3634612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14907345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Rubrik,  2 mindre objekt till vänster och 1 större objekt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lägga till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040000" y="2052000"/>
            <a:ext cx="6480000" cy="411330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6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720000" y="2052000"/>
            <a:ext cx="3960000" cy="1980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idx="11" hasCustomPrompt="1"/>
          </p:nvPr>
        </p:nvSpPr>
        <p:spPr>
          <a:xfrm>
            <a:off x="720000" y="4183200"/>
            <a:ext cx="3960000" cy="1980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1053393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sida - Rubrik, underrubrik, 2 mindre objekt till vänster och 1 större objekt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720002" y="900000"/>
            <a:ext cx="10801348" cy="108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dirty="0" smtClean="0"/>
              <a:t>Klicka här för att lägga till en rubrik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5040000" y="2556000"/>
            <a:ext cx="6480000" cy="360930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8" name="Platshållare för text 8"/>
          <p:cNvSpPr>
            <a:spLocks noGrp="1"/>
          </p:cNvSpPr>
          <p:nvPr>
            <p:ph type="body" sz="quarter" idx="14" hasCustomPrompt="1"/>
          </p:nvPr>
        </p:nvSpPr>
        <p:spPr>
          <a:xfrm>
            <a:off x="719999" y="2052000"/>
            <a:ext cx="10800000" cy="432000"/>
          </a:xfrm>
        </p:spPr>
        <p:txBody>
          <a:bodyPr anchor="ctr" anchorCtr="0"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att skriva en underrubrik</a:t>
            </a:r>
            <a:endParaRPr lang="sv-SE" dirty="0"/>
          </a:p>
        </p:txBody>
      </p:sp>
      <p:sp>
        <p:nvSpPr>
          <p:cNvPr id="7" name="Platshållare för innehåll 2"/>
          <p:cNvSpPr>
            <a:spLocks noGrp="1"/>
          </p:cNvSpPr>
          <p:nvPr>
            <p:ph idx="10" hasCustomPrompt="1"/>
          </p:nvPr>
        </p:nvSpPr>
        <p:spPr>
          <a:xfrm>
            <a:off x="720000" y="2558160"/>
            <a:ext cx="3960000" cy="1692000"/>
          </a:xfrm>
        </p:spPr>
        <p:txBody>
          <a:bodyPr>
            <a:norm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marL="182558" marR="0" lvl="0" indent="-182558" algn="l" defTabSz="914377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sv-SE" dirty="0" smtClean="0"/>
              <a:t>Klicka här för att skriva in text eller välj objekt på ikonerna nedan</a:t>
            </a:r>
          </a:p>
        </p:txBody>
      </p:sp>
      <p:sp>
        <p:nvSpPr>
          <p:cNvPr id="9" name="Platshållare för innehåll 2"/>
          <p:cNvSpPr>
            <a:spLocks noGrp="1"/>
          </p:cNvSpPr>
          <p:nvPr>
            <p:ph idx="11" hasCustomPrompt="1"/>
          </p:nvPr>
        </p:nvSpPr>
        <p:spPr>
          <a:xfrm>
            <a:off x="720000" y="4471200"/>
            <a:ext cx="3960000" cy="169200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900"/>
            </a:lvl2pPr>
            <a:lvl3pPr>
              <a:defRPr sz="1600"/>
            </a:lvl3pPr>
            <a:lvl4pPr>
              <a:defRPr sz="1500"/>
            </a:lvl4pPr>
            <a:lvl5pPr>
              <a:defRPr sz="1200"/>
            </a:lvl5pPr>
          </a:lstStyle>
          <a:p>
            <a:pPr lvl="0"/>
            <a:r>
              <a:rPr lang="sv-SE" dirty="0" smtClean="0"/>
              <a:t>Klicka här för att skriva in text eller välj objekt på ikonerna nedan</a:t>
            </a:r>
          </a:p>
        </p:txBody>
      </p:sp>
    </p:spTree>
    <p:extLst>
      <p:ext uri="{BB962C8B-B14F-4D97-AF65-F5344CB8AC3E}">
        <p14:creationId xmlns:p14="http://schemas.microsoft.com/office/powerpoint/2010/main" val="2448962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720002" y="900000"/>
            <a:ext cx="10801348" cy="1080000"/>
          </a:xfrm>
          <a:prstGeom prst="rect">
            <a:avLst/>
          </a:prstGeom>
        </p:spPr>
        <p:txBody>
          <a:bodyPr vert="horz" lIns="91438" tIns="45719" rIns="91438" bIns="45719" rtlCol="0" anchor="b" anchorCtr="0">
            <a:normAutofit/>
          </a:bodyPr>
          <a:lstStyle/>
          <a:p>
            <a:r>
              <a:rPr lang="sv-SE" dirty="0" smtClean="0"/>
              <a:t>Rubrik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0000" y="2052000"/>
            <a:ext cx="10801349" cy="4140000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56352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663" r:id="rId2"/>
    <p:sldLayoutId id="2147483664" r:id="rId3"/>
    <p:sldLayoutId id="2147483666" r:id="rId4"/>
    <p:sldLayoutId id="2147483728" r:id="rId5"/>
    <p:sldLayoutId id="2147483669" r:id="rId6"/>
    <p:sldLayoutId id="2147483729" r:id="rId7"/>
    <p:sldLayoutId id="2147483670" r:id="rId8"/>
    <p:sldLayoutId id="2147483730" r:id="rId9"/>
    <p:sldLayoutId id="2147483672" r:id="rId10"/>
    <p:sldLayoutId id="2147483732" r:id="rId11"/>
    <p:sldLayoutId id="2147483673" r:id="rId12"/>
    <p:sldLayoutId id="2147483674" r:id="rId13"/>
    <p:sldLayoutId id="2147483733" r:id="rId14"/>
    <p:sldLayoutId id="2147483735" r:id="rId15"/>
    <p:sldLayoutId id="2147483736" r:id="rId16"/>
    <p:sldLayoutId id="2147483737" r:id="rId17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558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44489" indent="-1698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9605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54094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10" indent="-182558" algn="l" defTabSz="914377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50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88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46">
          <p15:clr>
            <a:srgbClr val="F26B43"/>
          </p15:clr>
        </p15:guide>
        <p15:guide id="4" pos="438">
          <p15:clr>
            <a:srgbClr val="F26B43"/>
          </p15:clr>
        </p15:guide>
        <p15:guide id="5" orient="horz" pos="1253">
          <p15:clr>
            <a:srgbClr val="F26B43"/>
          </p15:clr>
        </p15:guide>
        <p15:guide id="6" orient="horz" pos="3748">
          <p15:clr>
            <a:srgbClr val="F26B43"/>
          </p15:clr>
        </p15:guide>
        <p15:guide id="7" pos="72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regiongavleborg.se/samverkanswebben/halsa-vard-tandvard/samverkan-och-avtal/brukar--och-intresseorganisationer/brukarinflytande/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file:///\\P100V041\EM06224$\ENK%25C3%2584TREDOVISNING%202023\Redovisning%20av%20enk%25C3%25A4ter,%20Region%20G%25C3%25A4vleborg\Handlingsplan%20Psykisk%20h%25C3%25A4lsa%20Region%20G%25C3%25A4vleborg%202023.pdf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4" Type="http://schemas.openxmlformats.org/officeDocument/2006/relationships/hyperlink" Target="https://skr.se/download/18.30c6c28518c8adb1e6ec8ee/1703237010763/Overenskommelse-insatser-psykisk-halsa-suicidprevention-2024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mailto:elisabet.mickelsson@regiongavleborg.se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gavleborg.se/globalassets/samverkanswebben/halsa-vard-tandvard/utveckling-och-uppfoljning/psykisk-halsa/lansgemensam-handlingsplan--psykisk-halsa-och-suicidprevention-gavleborg-2023.pdf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gavleborg.se/samverkanswebben/halsa-vard-tandvard/utveckling-och-uppfoljning/kunskapsstyrning/lokala-programomraden/" TargetMode="External"/><Relationship Id="rId2" Type="http://schemas.openxmlformats.org/officeDocument/2006/relationships/hyperlink" Target="https://sandviken.se/nyheter/start/enklarestodforungairiskzonlanetsforstaminimariastartar.33338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hyperlink" Target="https://www.riksdagen.se/sv/dokument-och-lagar/dokument/svensk-forfattningssamling/lag-2017209-om-halsoundersokning-av-barn-och_sfs-2017-209/" TargetMode="External"/><Relationship Id="rId4" Type="http://schemas.openxmlformats.org/officeDocument/2006/relationships/hyperlink" Target="https://www.regiongavleborg.se/globalassets/samverkanswebben/halsa-vard-tandvard/samverkan-och-avtal/kommun--och-regionsamverkan/overenskommelser/lansoverenskommelse-om-samverkan-inom-missbruks--och-beroendevarden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gavleborg.se/samverkanswebben/halsa-vard-tandvard/utveckling-och-uppfoljning/kunskapsstyrning/lokala-programomraden/" TargetMode="External"/><Relationship Id="rId2" Type="http://schemas.openxmlformats.org/officeDocument/2006/relationships/hyperlink" Target="https://www.regiongavleborg.se/samverkanswebben/halsa-vard-tandvard/kunskapsstod-och-rutiner/friskvard-och-rehabilitering/bra-sjukskrivning/trisam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i.se/nasp/sjalvmord-i-varje-lan-i-sverige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gavleborg.se/globalassets/samverkanswebben/utveckling-samverkan/suicidprevention-gavleborg/handlingsplan-suicidprevention-gavleborg.pdf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hyperlink" Target="https://www.regiongavleborg.se/samverkanswebben/folkhalsa/suicidprevention-gavleborg/vardforlopp-suicidpreventio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11624" y="2204864"/>
            <a:ext cx="6384110" cy="1080000"/>
          </a:xfrm>
        </p:spPr>
        <p:txBody>
          <a:bodyPr/>
          <a:lstStyle/>
          <a:p>
            <a:pPr algn="ctr"/>
            <a:r>
              <a:rPr lang="sv-SE" dirty="0"/>
              <a:t>Psykisk hälsa i Gävleborg</a:t>
            </a:r>
            <a:br>
              <a:rPr lang="sv-SE" dirty="0"/>
            </a:br>
            <a:r>
              <a:rPr lang="sv-SE" sz="2400" dirty="0" smtClean="0"/>
              <a:t>Kraftsamling psykisk hälsa</a:t>
            </a:r>
            <a:r>
              <a:rPr lang="sv-SE" sz="2400" dirty="0"/>
              <a:t/>
            </a:r>
            <a:br>
              <a:rPr lang="sv-SE" sz="2400" dirty="0"/>
            </a:br>
            <a:r>
              <a:rPr lang="sv-SE" sz="2400" dirty="0" smtClean="0"/>
              <a:t>2024-02-09</a:t>
            </a:r>
            <a:endParaRPr lang="sv-SE" sz="2400" dirty="0"/>
          </a:p>
        </p:txBody>
      </p:sp>
      <p:pic>
        <p:nvPicPr>
          <p:cNvPr id="4" name="Bildobjekt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332656"/>
            <a:ext cx="936104" cy="1152128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544" y="3861048"/>
            <a:ext cx="8183054" cy="165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5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51584" y="476672"/>
            <a:ext cx="9048406" cy="1080000"/>
          </a:xfrm>
        </p:spPr>
        <p:txBody>
          <a:bodyPr/>
          <a:lstStyle/>
          <a:p>
            <a:r>
              <a:rPr lang="sv-SE" dirty="0"/>
              <a:t>Länsgemensamma aktiviteter 2023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271464" y="2132856"/>
            <a:ext cx="9912504" cy="4140000"/>
          </a:xfrm>
        </p:spPr>
        <p:txBody>
          <a:bodyPr/>
          <a:lstStyle/>
          <a:p>
            <a:r>
              <a:rPr lang="sv-SE" sz="2000" b="1" dirty="0"/>
              <a:t>P</a:t>
            </a:r>
            <a:r>
              <a:rPr lang="sv-SE" sz="2000" b="1" dirty="0" smtClean="0"/>
              <a:t>ersonresurs med en brukarinflytandesamordnare - ett systematiskt arbetssätt för att involvera brukare/anhöriga/närstående i det strategiska arbetet.</a:t>
            </a:r>
          </a:p>
          <a:p>
            <a:pPr marL="0" indent="0">
              <a:buNone/>
            </a:pPr>
            <a:endParaRPr lang="sv-SE" sz="2000" b="1" dirty="0" smtClean="0"/>
          </a:p>
          <a:p>
            <a:pPr marL="731822" lvl="2" indent="-285750">
              <a:buFont typeface="Arial" panose="020B0604020202020204" pitchFamily="34" charset="0"/>
              <a:buChar char="•"/>
            </a:pPr>
            <a:r>
              <a:rPr lang="sv-SE" sz="1800" b="1" dirty="0" smtClean="0"/>
              <a:t>Föreningsnätverk </a:t>
            </a:r>
            <a:r>
              <a:rPr lang="sv-SE" sz="1800" dirty="0" smtClean="0"/>
              <a:t>för brukarorganisationer som leds av brukarinflytandesamordnare.    Ett </a:t>
            </a:r>
            <a:r>
              <a:rPr lang="sv-SE" sz="1800" dirty="0"/>
              <a:t>forum för dialog, förbereder, förankrar, informerar och bjuder in gäster</a:t>
            </a:r>
            <a:r>
              <a:rPr lang="sv-SE" sz="1800" dirty="0" smtClean="0"/>
              <a:t>.</a:t>
            </a:r>
          </a:p>
          <a:p>
            <a:pPr marL="731822" lvl="2" indent="-285750">
              <a:buFont typeface="Arial" panose="020B0604020202020204" pitchFamily="34" charset="0"/>
              <a:buChar char="•"/>
            </a:pPr>
            <a:r>
              <a:rPr lang="sv-SE" sz="1800" b="1" dirty="0"/>
              <a:t>Brukarråd</a:t>
            </a:r>
            <a:r>
              <a:rPr lang="sv-SE" sz="1800" dirty="0"/>
              <a:t> - </a:t>
            </a:r>
            <a:r>
              <a:rPr lang="sv-SE" sz="1800" dirty="0" smtClean="0"/>
              <a:t> följer </a:t>
            </a:r>
            <a:r>
              <a:rPr lang="sv-SE" sz="1800" dirty="0"/>
              <a:t>upp, </a:t>
            </a:r>
            <a:r>
              <a:rPr lang="sv-SE" sz="1800" dirty="0" smtClean="0"/>
              <a:t>utvecklar </a:t>
            </a:r>
            <a:r>
              <a:rPr lang="sv-SE" sz="1800" dirty="0"/>
              <a:t>och </a:t>
            </a:r>
            <a:r>
              <a:rPr lang="sv-SE" sz="1800" dirty="0" smtClean="0"/>
              <a:t>säkerställer </a:t>
            </a:r>
            <a:r>
              <a:rPr lang="sv-SE" sz="1800" dirty="0"/>
              <a:t>att rätt förutsättningar till brukarinflytande på olika nivåer inom vuxenpsykiatrin och primärvården finns</a:t>
            </a:r>
            <a:r>
              <a:rPr lang="sv-SE" sz="1800" dirty="0" smtClean="0"/>
              <a:t>.</a:t>
            </a:r>
          </a:p>
          <a:p>
            <a:pPr marL="731822" lvl="2" indent="-285750">
              <a:buFont typeface="Arial" panose="020B0604020202020204" pitchFamily="34" charset="0"/>
              <a:buChar char="•"/>
            </a:pPr>
            <a:r>
              <a:rPr lang="sv-SE" sz="1800" b="1" dirty="0"/>
              <a:t>Brukarrevisorsgruppen</a:t>
            </a:r>
            <a:r>
              <a:rPr lang="sv-SE" sz="1800" dirty="0"/>
              <a:t> - en rekryterad grupp där medlemmarna utbildats av NSPH i brukarstyrda </a:t>
            </a:r>
            <a:r>
              <a:rPr lang="sv-SE" sz="1800" dirty="0" smtClean="0"/>
              <a:t>brukarrevisioner.</a:t>
            </a:r>
          </a:p>
          <a:p>
            <a:pPr marL="731822" lvl="2" indent="-285750">
              <a:buFont typeface="Arial" panose="020B0604020202020204" pitchFamily="34" charset="0"/>
              <a:buChar char="•"/>
            </a:pPr>
            <a:r>
              <a:rPr lang="sv-SE" b="1" dirty="0"/>
              <a:t>Dialogmöten</a:t>
            </a:r>
            <a:r>
              <a:rPr lang="sv-SE" dirty="0"/>
              <a:t> </a:t>
            </a:r>
            <a:r>
              <a:rPr lang="sv-SE" sz="1800" dirty="0"/>
              <a:t>med alla föreningars medlemmar. </a:t>
            </a:r>
            <a:r>
              <a:rPr lang="sv-SE" sz="1800" dirty="0" smtClean="0"/>
              <a:t>Gästrikland</a:t>
            </a:r>
            <a:r>
              <a:rPr lang="sv-SE" sz="1800" dirty="0"/>
              <a:t>, södra Hälsingland, norra Hälsingland. Syftet är att hitta ett gemensamt samtal om viktiga frågor för brukare och </a:t>
            </a:r>
            <a:r>
              <a:rPr lang="sv-SE" sz="1800" dirty="0" smtClean="0"/>
              <a:t>närstående.</a:t>
            </a:r>
            <a:endParaRPr lang="sv-SE" sz="1800" dirty="0">
              <a:hlinkClick r:id="rId2"/>
            </a:endParaRPr>
          </a:p>
          <a:p>
            <a:pPr marL="446072" lvl="2" algn="ctr"/>
            <a:r>
              <a:rPr lang="sv-SE" sz="1800" dirty="0" smtClean="0">
                <a:hlinkClick r:id="rId2"/>
              </a:rPr>
              <a:t>Brukarinflytande </a:t>
            </a:r>
            <a:r>
              <a:rPr lang="sv-SE" sz="1800" dirty="0">
                <a:hlinkClick r:id="rId2"/>
              </a:rPr>
              <a:t>- Region Gävleborg (regiongavleborg.se)</a:t>
            </a:r>
            <a:endParaRPr lang="sv-SE" sz="1800" dirty="0" smtClean="0"/>
          </a:p>
        </p:txBody>
      </p:sp>
      <p:pic>
        <p:nvPicPr>
          <p:cNvPr id="4" name="Bildobjekt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648"/>
            <a:ext cx="792088" cy="1008112"/>
          </a:xfrm>
          <a:prstGeom prst="rect">
            <a:avLst/>
          </a:prstGeom>
        </p:spPr>
      </p:pic>
      <p:sp>
        <p:nvSpPr>
          <p:cNvPr id="5" name="textruta 4"/>
          <p:cNvSpPr txBox="1"/>
          <p:nvPr/>
        </p:nvSpPr>
        <p:spPr>
          <a:xfrm>
            <a:off x="2639616" y="980728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smtClean="0"/>
              <a:t>Systematisk </a:t>
            </a:r>
            <a:r>
              <a:rPr lang="sv-SE" sz="2400" b="1" dirty="0">
                <a:solidFill>
                  <a:schemeClr val="accent1">
                    <a:lumMod val="75000"/>
                  </a:schemeClr>
                </a:solidFill>
              </a:rPr>
              <a:t>patient-, brukar- och anhörigmedverkan </a:t>
            </a:r>
            <a:r>
              <a:rPr lang="sv-SE" sz="2400" dirty="0"/>
              <a:t>i vården och </a:t>
            </a:r>
            <a:r>
              <a:rPr lang="sv-SE" sz="2400" dirty="0" smtClean="0"/>
              <a:t>omsorgen - </a:t>
            </a:r>
            <a:r>
              <a:rPr lang="sv-SE" sz="2400" dirty="0" smtClean="0">
                <a:solidFill>
                  <a:srgbClr val="FF0000"/>
                </a:solidFill>
              </a:rPr>
              <a:t>1 milj. </a:t>
            </a:r>
            <a:endParaRPr lang="sv-SE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77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332656"/>
            <a:ext cx="4991320" cy="626469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ktangel 4"/>
          <p:cNvSpPr/>
          <p:nvPr/>
        </p:nvSpPr>
        <p:spPr>
          <a:xfrm>
            <a:off x="6096000" y="1628800"/>
            <a:ext cx="561662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000" dirty="0"/>
              <a:t>Rapport och redovisning av insatser inom de prioriterade områdena utifrån statsmedel psykisk </a:t>
            </a:r>
            <a:r>
              <a:rPr lang="sv-SE" sz="2000" dirty="0" smtClean="0"/>
              <a:t>hälsa </a:t>
            </a:r>
            <a:r>
              <a:rPr lang="sv-SE" sz="2000" dirty="0"/>
              <a:t>och suicidprevention </a:t>
            </a:r>
            <a:endParaRPr lang="sv-SE" sz="2000" dirty="0" smtClean="0"/>
          </a:p>
          <a:p>
            <a:pPr algn="ctr"/>
            <a:r>
              <a:rPr lang="sv-SE" sz="2000" dirty="0" smtClean="0"/>
              <a:t>Region Gävleborg 2023 </a:t>
            </a:r>
            <a:endParaRPr lang="sv-SE" sz="2000" dirty="0"/>
          </a:p>
        </p:txBody>
      </p:sp>
      <p:sp>
        <p:nvSpPr>
          <p:cNvPr id="6" name="textruta 5"/>
          <p:cNvSpPr txBox="1"/>
          <p:nvPr/>
        </p:nvSpPr>
        <p:spPr>
          <a:xfrm>
            <a:off x="6816080" y="3501008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800" dirty="0" smtClean="0">
                <a:hlinkClick r:id="rId3" action="ppaction://hlinkfile"/>
              </a:rPr>
              <a:t>Handlingsplan psykisk hälsa </a:t>
            </a:r>
          </a:p>
          <a:p>
            <a:pPr algn="ctr"/>
            <a:r>
              <a:rPr lang="sv-SE" sz="1800" dirty="0" smtClean="0">
                <a:hlinkClick r:id="rId3" action="ppaction://hlinkfile"/>
              </a:rPr>
              <a:t>Region Gävleborg 2023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1721084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1487488" y="1196752"/>
            <a:ext cx="10225136" cy="720000"/>
          </a:xfrm>
        </p:spPr>
        <p:txBody>
          <a:bodyPr>
            <a:noAutofit/>
          </a:bodyPr>
          <a:lstStyle/>
          <a:p>
            <a:r>
              <a:rPr lang="sv-SE" sz="2000" dirty="0" smtClean="0"/>
              <a:t>Främja </a:t>
            </a:r>
            <a:r>
              <a:rPr lang="sv-SE" sz="2000" dirty="0"/>
              <a:t>psykisk hälsa och förebygga psykisk ohälsa bland barn och unga samt insatser för att </a:t>
            </a:r>
            <a:r>
              <a:rPr lang="sv-SE" sz="2000" b="1" dirty="0">
                <a:solidFill>
                  <a:schemeClr val="accent1">
                    <a:lumMod val="75000"/>
                  </a:schemeClr>
                </a:solidFill>
              </a:rPr>
              <a:t>stärka första-linjens vård</a:t>
            </a:r>
            <a:r>
              <a:rPr lang="sv-SE" sz="2000" b="1" dirty="0"/>
              <a:t> </a:t>
            </a:r>
            <a:r>
              <a:rPr lang="sv-SE" sz="2000" dirty="0"/>
              <a:t>och </a:t>
            </a:r>
            <a:r>
              <a:rPr lang="sv-SE" sz="2000" b="1" dirty="0">
                <a:solidFill>
                  <a:schemeClr val="accent1">
                    <a:lumMod val="75000"/>
                  </a:schemeClr>
                </a:solidFill>
              </a:rPr>
              <a:t>barn- och ungdomspsykiatrin</a:t>
            </a:r>
            <a:r>
              <a:rPr lang="sv-SE" sz="2000" dirty="0"/>
              <a:t> </a:t>
            </a:r>
            <a:r>
              <a:rPr lang="sv-SE" sz="2000" dirty="0" smtClean="0"/>
              <a:t>- </a:t>
            </a:r>
            <a:r>
              <a:rPr lang="sv-SE" sz="2000" dirty="0" smtClean="0">
                <a:solidFill>
                  <a:srgbClr val="FF0000"/>
                </a:solidFill>
              </a:rPr>
              <a:t>9,6 </a:t>
            </a:r>
            <a:r>
              <a:rPr lang="sv-SE" sz="2000" dirty="0" err="1" smtClean="0">
                <a:solidFill>
                  <a:srgbClr val="FF0000"/>
                </a:solidFill>
              </a:rPr>
              <a:t>milj</a:t>
            </a:r>
            <a:endParaRPr lang="sv-SE" sz="2000" dirty="0">
              <a:solidFill>
                <a:srgbClr val="FF0000"/>
              </a:solidFill>
            </a:endParaRPr>
          </a:p>
        </p:txBody>
      </p:sp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2351584" y="260648"/>
            <a:ext cx="8568952" cy="720080"/>
          </a:xfrm>
        </p:spPr>
        <p:txBody>
          <a:bodyPr>
            <a:normAutofit/>
          </a:bodyPr>
          <a:lstStyle/>
          <a:p>
            <a:r>
              <a:rPr lang="sv-SE" sz="3600" dirty="0" smtClean="0"/>
              <a:t>Region Gävleborgs aktiviteter 2023</a:t>
            </a:r>
            <a:endParaRPr lang="sv-SE" sz="3600" dirty="0"/>
          </a:p>
        </p:txBody>
      </p:sp>
      <p:sp>
        <p:nvSpPr>
          <p:cNvPr id="5" name="textruta 4"/>
          <p:cNvSpPr txBox="1"/>
          <p:nvPr/>
        </p:nvSpPr>
        <p:spPr>
          <a:xfrm>
            <a:off x="1055440" y="2276872"/>
            <a:ext cx="9577064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 smtClean="0"/>
              <a:t>Utbildning Mini-Kid - </a:t>
            </a:r>
            <a:r>
              <a:rPr lang="sv-SE" sz="1600" dirty="0" smtClean="0"/>
              <a:t>Målsättning att </a:t>
            </a:r>
            <a:r>
              <a:rPr lang="sv-SE" sz="1600" dirty="0"/>
              <a:t>säkerställa första bedömningar av god kvalité och en jämlik vård vid samtliga BUP-mottagningar i Regionen</a:t>
            </a:r>
            <a:r>
              <a:rPr lang="sv-SE" sz="16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 smtClean="0"/>
              <a:t>Tidiga insatser - TSI - </a:t>
            </a:r>
            <a:r>
              <a:rPr lang="sv-SE" sz="1600" dirty="0" smtClean="0"/>
              <a:t>Mål </a:t>
            </a:r>
            <a:r>
              <a:rPr lang="sv-SE" sz="1600" dirty="0"/>
              <a:t>och syfte är att få ökad kunskap om varandras insatser och verksamheter, snabbare kontaktvägar mellan verksamheter, ökad tillgänglighet till insatser för </a:t>
            </a:r>
            <a:r>
              <a:rPr lang="sv-SE" sz="1600" dirty="0" smtClean="0"/>
              <a:t>familjer.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 err="1" smtClean="0"/>
              <a:t>Barntriage</a:t>
            </a:r>
            <a:r>
              <a:rPr lang="sv-SE" sz="1600" b="1" dirty="0" smtClean="0"/>
              <a:t> - Min vård Gävleborg - </a:t>
            </a:r>
            <a:r>
              <a:rPr lang="sv-SE" sz="1600" dirty="0" smtClean="0"/>
              <a:t>Barn </a:t>
            </a:r>
            <a:r>
              <a:rPr lang="sv-SE" sz="1600" dirty="0"/>
              <a:t>och ungdomar 13-17 </a:t>
            </a:r>
            <a:r>
              <a:rPr lang="sv-SE" sz="1600" dirty="0" smtClean="0"/>
              <a:t>år </a:t>
            </a:r>
            <a:r>
              <a:rPr lang="sv-SE" sz="1600" dirty="0"/>
              <a:t>kan </a:t>
            </a:r>
            <a:r>
              <a:rPr lang="sv-SE" sz="1600" dirty="0" smtClean="0"/>
              <a:t>själva söka vård </a:t>
            </a:r>
            <a:r>
              <a:rPr lang="sv-SE" sz="1600" dirty="0"/>
              <a:t>digitalt. </a:t>
            </a:r>
            <a:r>
              <a:rPr lang="sv-SE" sz="1600" dirty="0" smtClean="0"/>
              <a:t>En likvärdig </a:t>
            </a:r>
            <a:r>
              <a:rPr lang="sv-SE" sz="1600" dirty="0"/>
              <a:t>och säker </a:t>
            </a:r>
            <a:r>
              <a:rPr lang="sv-SE" sz="1600" dirty="0" smtClean="0"/>
              <a:t>vård ”digitalt </a:t>
            </a:r>
            <a:r>
              <a:rPr lang="sv-SE" sz="1600" dirty="0"/>
              <a:t>när du kan, fysiskt när du behöver”.</a:t>
            </a:r>
            <a:endParaRPr lang="sv-SE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 smtClean="0"/>
              <a:t>Vårdprogram Sömn - </a:t>
            </a:r>
            <a:r>
              <a:rPr lang="sv-SE" sz="1600" dirty="0" smtClean="0"/>
              <a:t>utveckla </a:t>
            </a:r>
            <a:r>
              <a:rPr lang="sv-SE" sz="1600" dirty="0"/>
              <a:t>och beskriva kliniska riktlinjer för utredning och behandling vid sömnstörning hos barn och unga 0-17 år inom Region Gävleborg, baseras på bästa tillgängliga evidens och beprövad erfarenhet. 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/>
              <a:t>Mobila team </a:t>
            </a:r>
            <a:r>
              <a:rPr lang="sv-SE" sz="1600" dirty="0"/>
              <a:t>- Utveckling av gemensamma riktlinjer och arbetsmodeller för samtliga mobila team i länet, för att säkerställa en likvärdig vård oberoende av vilken ort patienten är bosatt på. </a:t>
            </a:r>
          </a:p>
          <a:p>
            <a:endParaRPr lang="sv-SE" sz="1600" b="1" dirty="0"/>
          </a:p>
        </p:txBody>
      </p:sp>
    </p:spTree>
    <p:extLst>
      <p:ext uri="{BB962C8B-B14F-4D97-AF65-F5344CB8AC3E}">
        <p14:creationId xmlns:p14="http://schemas.microsoft.com/office/powerpoint/2010/main" val="1482531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rubrik 1"/>
          <p:cNvSpPr>
            <a:spLocks noGrp="1"/>
          </p:cNvSpPr>
          <p:nvPr>
            <p:ph type="subTitle" idx="1"/>
          </p:nvPr>
        </p:nvSpPr>
        <p:spPr>
          <a:xfrm>
            <a:off x="983432" y="1916832"/>
            <a:ext cx="10081120" cy="7200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 smtClean="0"/>
              <a:t>Fortbildning KBT steg 1 - </a:t>
            </a:r>
            <a:r>
              <a:rPr lang="sv-SE" sz="1600" dirty="0"/>
              <a:t>kunna erbjuda en god och nära vård i enlighet med nationella riktlinjer och aktuella vårdprogram, där KBT är rekommenderad insats i flera vårdprogram</a:t>
            </a:r>
            <a:r>
              <a:rPr lang="sv-SE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 smtClean="0"/>
              <a:t>Gap-analys utifrån nya nationella riktlinjer - </a:t>
            </a:r>
            <a:r>
              <a:rPr lang="sv-SE" sz="1600" dirty="0" smtClean="0"/>
              <a:t>workshop med kommunrepresentant i syfte att öka kännedom om och implementera nya riktlinjer och arbetssätt.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 smtClean="0"/>
              <a:t>Följeforskning BUH - </a:t>
            </a:r>
            <a:r>
              <a:rPr lang="sv-SE" sz="1600" dirty="0"/>
              <a:t>Inom BUH arbeta med lindrig-medelsvår psykisk ohälsa hos den befintliga patientgruppen vid BUH.</a:t>
            </a:r>
            <a:endParaRPr lang="sv-SE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 smtClean="0"/>
              <a:t>Kartläggning familjehälsans verksamhet - </a:t>
            </a:r>
            <a:r>
              <a:rPr lang="sv-SE" sz="1600" dirty="0" smtClean="0"/>
              <a:t>Hitta förbättringsområden som kan säkerställa en god och jämlik vård samt en positiv arbetsmiljö på samtliga mottagningar i länet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 smtClean="0"/>
              <a:t>HLT-team - </a:t>
            </a:r>
            <a:r>
              <a:rPr lang="sv-SE" sz="1600" dirty="0"/>
              <a:t>strukturerad samverkansform mellan BCV, familjehälsa och socialtjänsten och förskola för tidigt identifiera barn i behov av stöd samt utforma gemensam plan för ett samordnat stöd</a:t>
            </a:r>
            <a:r>
              <a:rPr lang="sv-SE" sz="1600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 smtClean="0"/>
              <a:t>Ungdomsmottagningarna - </a:t>
            </a:r>
            <a:r>
              <a:rPr lang="sv-SE" sz="1600" dirty="0"/>
              <a:t>Alla inkommande ärenden inom psykisk ohälsa i länet </a:t>
            </a:r>
            <a:r>
              <a:rPr lang="sv-SE" sz="1600" dirty="0" err="1"/>
              <a:t>triageras</a:t>
            </a:r>
            <a:r>
              <a:rPr lang="sv-SE" sz="1600" dirty="0"/>
              <a:t> via En väg in för rätt omhändertagande och rätt vårdnivå. Stöd och behandling för barn 13-17 år med lätt och medelsvår problematik får behandling </a:t>
            </a:r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 smtClean="0"/>
              <a:t>Utökning av tjänster - </a:t>
            </a:r>
            <a:r>
              <a:rPr lang="sv-SE" sz="1600" dirty="0" smtClean="0"/>
              <a:t>läkartjänst samt kuratorstjänst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b="1" dirty="0" smtClean="0"/>
              <a:t>Fortbildning - </a:t>
            </a:r>
            <a:r>
              <a:rPr lang="sv-SE" sz="1600" dirty="0" smtClean="0"/>
              <a:t>nationella riktlinjer, nationella vård och insatsprogram</a:t>
            </a:r>
            <a:endParaRPr lang="sv-SE" sz="1600" dirty="0"/>
          </a:p>
        </p:txBody>
      </p:sp>
      <p:sp>
        <p:nvSpPr>
          <p:cNvPr id="4" name="textruta 3"/>
          <p:cNvSpPr txBox="1"/>
          <p:nvPr/>
        </p:nvSpPr>
        <p:spPr>
          <a:xfrm>
            <a:off x="2351584" y="332656"/>
            <a:ext cx="1296144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Forts.</a:t>
            </a:r>
            <a:endParaRPr lang="sv-SE" b="1" dirty="0"/>
          </a:p>
        </p:txBody>
      </p:sp>
      <p:sp>
        <p:nvSpPr>
          <p:cNvPr id="5" name="Rektangel 4"/>
          <p:cNvSpPr/>
          <p:nvPr/>
        </p:nvSpPr>
        <p:spPr>
          <a:xfrm>
            <a:off x="2279576" y="764704"/>
            <a:ext cx="8520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800" dirty="0"/>
              <a:t>Främja psykisk hälsa och förebygga psykisk ohälsa bland barn och unga samt insatser för att </a:t>
            </a:r>
            <a:r>
              <a:rPr lang="sv-SE" sz="1800" b="1" dirty="0">
                <a:solidFill>
                  <a:schemeClr val="accent1">
                    <a:lumMod val="75000"/>
                  </a:schemeClr>
                </a:solidFill>
              </a:rPr>
              <a:t>stärka första-linjens vård</a:t>
            </a:r>
            <a:r>
              <a:rPr lang="sv-SE" sz="1800" b="1" dirty="0"/>
              <a:t> </a:t>
            </a:r>
            <a:r>
              <a:rPr lang="sv-SE" sz="1800" dirty="0"/>
              <a:t>och </a:t>
            </a:r>
            <a:r>
              <a:rPr lang="sv-SE" sz="1800" b="1" dirty="0">
                <a:solidFill>
                  <a:schemeClr val="accent1">
                    <a:lumMod val="75000"/>
                  </a:schemeClr>
                </a:solidFill>
              </a:rPr>
              <a:t>barn- och ungdomspsykiatrin</a:t>
            </a:r>
            <a:r>
              <a:rPr lang="sv-SE" sz="1800" b="1" dirty="0"/>
              <a:t> 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873383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2423592" y="404664"/>
            <a:ext cx="7391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dirty="0"/>
              <a:t>Region Gävleborgs aktiviteter 2023</a:t>
            </a:r>
          </a:p>
        </p:txBody>
      </p:sp>
      <p:sp>
        <p:nvSpPr>
          <p:cNvPr id="6" name="textruta 5"/>
          <p:cNvSpPr txBox="1"/>
          <p:nvPr/>
        </p:nvSpPr>
        <p:spPr>
          <a:xfrm>
            <a:off x="2567608" y="1124744"/>
            <a:ext cx="83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En </a:t>
            </a:r>
            <a:r>
              <a:rPr lang="sv-SE" sz="2000" b="1" dirty="0">
                <a:solidFill>
                  <a:schemeClr val="accent1">
                    <a:lumMod val="75000"/>
                  </a:schemeClr>
                </a:solidFill>
              </a:rPr>
              <a:t>kunskapsbaserad</a:t>
            </a:r>
            <a:r>
              <a:rPr lang="sv-SE" sz="2000" dirty="0"/>
              <a:t> och </a:t>
            </a:r>
            <a:r>
              <a:rPr lang="sv-SE" sz="2000" b="1" dirty="0">
                <a:solidFill>
                  <a:schemeClr val="accent1">
                    <a:lumMod val="75000"/>
                  </a:schemeClr>
                </a:solidFill>
              </a:rPr>
              <a:t>säker vård</a:t>
            </a:r>
            <a:r>
              <a:rPr lang="sv-SE" sz="2000" b="1" dirty="0"/>
              <a:t> </a:t>
            </a:r>
            <a:r>
              <a:rPr lang="sv-SE" sz="2000" dirty="0"/>
              <a:t>och </a:t>
            </a:r>
            <a:r>
              <a:rPr lang="sv-SE" sz="2000" dirty="0" smtClean="0">
                <a:solidFill>
                  <a:schemeClr val="accent1">
                    <a:lumMod val="75000"/>
                  </a:schemeClr>
                </a:solidFill>
              </a:rPr>
              <a:t>omsorg</a:t>
            </a:r>
            <a:r>
              <a:rPr lang="sv-SE" sz="2000" dirty="0" smtClean="0"/>
              <a:t> - </a:t>
            </a:r>
            <a:r>
              <a:rPr lang="sv-SE" sz="2000" dirty="0" smtClean="0">
                <a:solidFill>
                  <a:srgbClr val="FF0000"/>
                </a:solidFill>
              </a:rPr>
              <a:t>2,7 milj.</a:t>
            </a:r>
            <a:endParaRPr lang="sv-SE" sz="2000" dirty="0">
              <a:solidFill>
                <a:srgbClr val="FF0000"/>
              </a:solidFill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1199456" y="1988840"/>
            <a:ext cx="10585176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Kompetenshöjande insatser </a:t>
            </a:r>
            <a:r>
              <a:rPr lang="sv-SE" sz="1800" dirty="0" smtClean="0"/>
              <a:t>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800" dirty="0" smtClean="0"/>
              <a:t>Psyk-e bas suicid, målgrupp hälsocentralerna, familjehälsa och 1177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800" dirty="0" smtClean="0"/>
              <a:t>Göra rutin suicidnära  känd för medarbetare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800" dirty="0" smtClean="0"/>
              <a:t>Riktad utbildning  till psykosociala teamet - Min vård Gävleborg utifrån hög patientnöjdhet avseende digitala gruppbehandlingar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800" dirty="0" smtClean="0"/>
              <a:t>KBT Steg 1 utbildningar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800" dirty="0" smtClean="0"/>
              <a:t>Utbildning Våld mot kvinnor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sv-SE" sz="1800" dirty="0" smtClean="0"/>
              <a:t>Utbildning i Trygghetscirkeln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sv-SE" sz="1800" dirty="0"/>
          </a:p>
          <a:p>
            <a:r>
              <a:rPr lang="sv-SE" sz="1800" b="1" dirty="0" smtClean="0"/>
              <a:t>Gruppbehandlingar - </a:t>
            </a:r>
            <a:r>
              <a:rPr lang="sv-SE" sz="1800" dirty="0" smtClean="0"/>
              <a:t>digitala föreläsningar om stress, sömn och ångest, ”Må bättre” grupper för utrikesfödda kvinnor, gruppintervention nedstämdhet, ångest och fobier, Pensionärsskola minska ofrivillig ensamhet, Trygghetscirkeln</a:t>
            </a:r>
          </a:p>
          <a:p>
            <a:endParaRPr lang="sv-SE" sz="1800" b="1" dirty="0"/>
          </a:p>
        </p:txBody>
      </p:sp>
    </p:spTree>
    <p:extLst>
      <p:ext uri="{BB962C8B-B14F-4D97-AF65-F5344CB8AC3E}">
        <p14:creationId xmlns:p14="http://schemas.microsoft.com/office/powerpoint/2010/main" val="29094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/>
          <p:cNvSpPr/>
          <p:nvPr/>
        </p:nvSpPr>
        <p:spPr>
          <a:xfrm>
            <a:off x="2567608" y="404664"/>
            <a:ext cx="7391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dirty="0"/>
              <a:t>Region Gävleborgs aktiviteter 2023</a:t>
            </a:r>
          </a:p>
        </p:txBody>
      </p:sp>
      <p:sp>
        <p:nvSpPr>
          <p:cNvPr id="2" name="Rektangel 1"/>
          <p:cNvSpPr/>
          <p:nvPr/>
        </p:nvSpPr>
        <p:spPr>
          <a:xfrm>
            <a:off x="1559496" y="1988840"/>
            <a:ext cx="993710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800" b="1" dirty="0"/>
              <a:t>Digitala lösningar för tillgänglig och bättre </a:t>
            </a:r>
            <a:r>
              <a:rPr lang="sv-SE" sz="1800" b="1" dirty="0" smtClean="0"/>
              <a:t>vård</a:t>
            </a:r>
          </a:p>
          <a:p>
            <a:r>
              <a:rPr lang="sv-SE" sz="1800" dirty="0" smtClean="0"/>
              <a:t>Ökad användning av Min vård Gävleborg - asynkron chatt i öppenvårdsarbetet samt utskrivning vis slutenvården inom vuxenpsykiatrin.</a:t>
            </a:r>
          </a:p>
          <a:p>
            <a:endParaRPr lang="sv-SE" sz="1800" b="1" dirty="0"/>
          </a:p>
          <a:p>
            <a:r>
              <a:rPr lang="sv-SE" sz="1800" b="1" dirty="0" smtClean="0"/>
              <a:t>Säker </a:t>
            </a:r>
            <a:r>
              <a:rPr lang="sv-SE" sz="1800" b="1" dirty="0"/>
              <a:t>och meningsfull heldygnsvård - </a:t>
            </a:r>
            <a:r>
              <a:rPr lang="sv-SE" sz="1800" dirty="0" err="1"/>
              <a:t>Safewards</a:t>
            </a:r>
            <a:r>
              <a:rPr lang="sv-SE" sz="1800" dirty="0"/>
              <a:t> - förarbete med självvald inläggning. </a:t>
            </a:r>
            <a:r>
              <a:rPr lang="sv-SE" sz="1800" dirty="0" smtClean="0"/>
              <a:t>Upprättande </a:t>
            </a:r>
            <a:r>
              <a:rPr lang="sv-SE" sz="1800" dirty="0"/>
              <a:t>av rutiner för säkra vårdprocesser med mål att skapa en evidensbaserad och kvalitativ och säker vård </a:t>
            </a:r>
          </a:p>
          <a:p>
            <a:endParaRPr lang="sv-SE" sz="1800" dirty="0"/>
          </a:p>
          <a:p>
            <a:r>
              <a:rPr lang="sv-SE" sz="1800" b="1" dirty="0"/>
              <a:t>Gap-Analyser - </a:t>
            </a:r>
            <a:r>
              <a:rPr lang="sv-SE" sz="1800" dirty="0"/>
              <a:t>identifiera gap mellan nationella riktlinjer och aktuell </a:t>
            </a:r>
            <a:r>
              <a:rPr lang="sv-SE" sz="1800" dirty="0" smtClean="0"/>
              <a:t>läge inom enheterna</a:t>
            </a:r>
            <a:endParaRPr lang="sv-SE" sz="1800" dirty="0"/>
          </a:p>
          <a:p>
            <a:endParaRPr lang="sv-SE" sz="1800" dirty="0"/>
          </a:p>
          <a:p>
            <a:r>
              <a:rPr lang="sv-SE" sz="1800" b="1" dirty="0"/>
              <a:t>Tjänster </a:t>
            </a:r>
            <a:r>
              <a:rPr lang="sv-SE" sz="1800" dirty="0"/>
              <a:t>inom psykosociala team </a:t>
            </a:r>
            <a:r>
              <a:rPr lang="sv-SE" sz="1800" dirty="0" smtClean="0"/>
              <a:t>- psykolog, kuratorer, koordinatorer</a:t>
            </a:r>
          </a:p>
          <a:p>
            <a:endParaRPr lang="sv-SE" sz="1800" dirty="0"/>
          </a:p>
          <a:p>
            <a:r>
              <a:rPr lang="sv-SE" sz="1800" b="1" dirty="0"/>
              <a:t>Minska förskrivning av beroendeframkallande läkemedel - </a:t>
            </a:r>
            <a:r>
              <a:rPr lang="sv-SE" sz="1800" dirty="0"/>
              <a:t>Utvecklingsarbeten pågår för att minska förskrivningen utifrån framtagna rutiner</a:t>
            </a:r>
          </a:p>
          <a:p>
            <a:endParaRPr lang="sv-SE" sz="1800" dirty="0"/>
          </a:p>
        </p:txBody>
      </p:sp>
      <p:sp>
        <p:nvSpPr>
          <p:cNvPr id="3" name="Rektangel 2"/>
          <p:cNvSpPr/>
          <p:nvPr/>
        </p:nvSpPr>
        <p:spPr>
          <a:xfrm>
            <a:off x="3071664" y="1484784"/>
            <a:ext cx="60548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2000" dirty="0"/>
              <a:t>En </a:t>
            </a:r>
            <a:r>
              <a:rPr lang="sv-SE" sz="2000" b="1" dirty="0">
                <a:solidFill>
                  <a:schemeClr val="accent1">
                    <a:lumMod val="75000"/>
                  </a:schemeClr>
                </a:solidFill>
              </a:rPr>
              <a:t>kunskapsbaserad</a:t>
            </a:r>
            <a:r>
              <a:rPr lang="sv-SE" sz="2000" dirty="0"/>
              <a:t> och </a:t>
            </a:r>
            <a:r>
              <a:rPr lang="sv-SE" sz="2000" b="1" dirty="0">
                <a:solidFill>
                  <a:schemeClr val="accent1">
                    <a:lumMod val="75000"/>
                  </a:schemeClr>
                </a:solidFill>
              </a:rPr>
              <a:t>säker vård</a:t>
            </a:r>
            <a:r>
              <a:rPr lang="sv-SE" sz="2000" b="1" dirty="0"/>
              <a:t> </a:t>
            </a:r>
            <a:r>
              <a:rPr lang="sv-SE" sz="2000" dirty="0"/>
              <a:t>och omsorg </a:t>
            </a:r>
          </a:p>
        </p:txBody>
      </p:sp>
      <p:sp>
        <p:nvSpPr>
          <p:cNvPr id="4" name="textruta 3"/>
          <p:cNvSpPr txBox="1"/>
          <p:nvPr/>
        </p:nvSpPr>
        <p:spPr>
          <a:xfrm>
            <a:off x="1847528" y="1196752"/>
            <a:ext cx="1512168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Forts.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03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2567608" y="404664"/>
            <a:ext cx="7391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dirty="0"/>
              <a:t>Region Gävleborgs aktiviteter 2023</a:t>
            </a:r>
          </a:p>
        </p:txBody>
      </p:sp>
      <p:sp>
        <p:nvSpPr>
          <p:cNvPr id="7" name="Rektangel 6"/>
          <p:cNvSpPr/>
          <p:nvPr/>
        </p:nvSpPr>
        <p:spPr>
          <a:xfrm>
            <a:off x="1775520" y="1196752"/>
            <a:ext cx="9937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000" dirty="0"/>
              <a:t>Fortsatt </a:t>
            </a:r>
            <a:r>
              <a:rPr lang="sv-SE" sz="2000" b="1" dirty="0">
                <a:solidFill>
                  <a:schemeClr val="accent1">
                    <a:lumMod val="75000"/>
                  </a:schemeClr>
                </a:solidFill>
              </a:rPr>
              <a:t>utvecklingsarbete</a:t>
            </a:r>
            <a:r>
              <a:rPr lang="sv-SE" sz="2000" dirty="0"/>
              <a:t> utifrån </a:t>
            </a:r>
            <a:r>
              <a:rPr lang="sv-SE" sz="2000" b="1" dirty="0">
                <a:solidFill>
                  <a:schemeClr val="accent1">
                    <a:lumMod val="75000"/>
                  </a:schemeClr>
                </a:solidFill>
              </a:rPr>
              <a:t>lokala och regionala </a:t>
            </a:r>
            <a:r>
              <a:rPr lang="sv-SE" sz="2000" b="1" dirty="0" smtClean="0">
                <a:solidFill>
                  <a:schemeClr val="accent1">
                    <a:lumMod val="75000"/>
                  </a:schemeClr>
                </a:solidFill>
              </a:rPr>
              <a:t>handlingsplaner - </a:t>
            </a:r>
            <a:r>
              <a:rPr lang="sv-SE" sz="2000" b="1" dirty="0" smtClean="0">
                <a:solidFill>
                  <a:srgbClr val="FF0000"/>
                </a:solidFill>
              </a:rPr>
              <a:t>5,9 milj.</a:t>
            </a:r>
            <a:endParaRPr lang="sv-SE" sz="2000" b="1" dirty="0">
              <a:solidFill>
                <a:srgbClr val="FF0000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1415480" y="1916832"/>
            <a:ext cx="1044116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800" b="1" dirty="0" smtClean="0"/>
              <a:t>Fortsatt utveckling av digitala besök Min vård Gävleborg - </a:t>
            </a:r>
            <a:r>
              <a:rPr lang="sv-SE" sz="1800" dirty="0" smtClean="0"/>
              <a:t>målsättningen är att öka tillgänglighet, förbättra kontinuitet och geografisk närhet - fler har fått vård inom rätt vårdnivå  och rätt tid</a:t>
            </a:r>
          </a:p>
          <a:p>
            <a:endParaRPr lang="sv-SE" sz="1800" dirty="0"/>
          </a:p>
          <a:p>
            <a:r>
              <a:rPr lang="sv-SE" sz="1800" b="1" dirty="0"/>
              <a:t>SIP och </a:t>
            </a:r>
            <a:r>
              <a:rPr lang="sv-SE" sz="1800" b="1" dirty="0" smtClean="0"/>
              <a:t>tjänstemannamöten - </a:t>
            </a:r>
            <a:r>
              <a:rPr lang="sv-SE" sz="1800" dirty="0" smtClean="0"/>
              <a:t>utveckling och införande av strukturerade tjänstemannamöten med kommunerna och verksamheterna, elevhälsa, skola och socialtjänst i syfte att underlätta inför kommande SIP-möten</a:t>
            </a:r>
          </a:p>
          <a:p>
            <a:endParaRPr lang="sv-SE" sz="1800" dirty="0" smtClean="0"/>
          </a:p>
          <a:p>
            <a:r>
              <a:rPr lang="sv-SE" sz="1800" b="1" dirty="0"/>
              <a:t>Utveckling av olika </a:t>
            </a:r>
            <a:r>
              <a:rPr lang="sv-SE" sz="1800" b="1" dirty="0" smtClean="0"/>
              <a:t>gruppbehandlingar/interventioner - </a:t>
            </a:r>
            <a:r>
              <a:rPr lang="sv-SE" sz="1800" dirty="0" smtClean="0"/>
              <a:t>Pensionärsskola ofrivillig </a:t>
            </a:r>
            <a:r>
              <a:rPr lang="sv-SE" sz="1800" dirty="0"/>
              <a:t>ensamhet, </a:t>
            </a:r>
            <a:r>
              <a:rPr lang="sv-SE" sz="1800" dirty="0" err="1"/>
              <a:t>Mindfullness</a:t>
            </a:r>
            <a:r>
              <a:rPr lang="sv-SE" sz="1800" dirty="0"/>
              <a:t> grupper, "Må bättre” grupper, Trygghetscirkeln, digital gruppbehandling ångest, stress och sömn</a:t>
            </a:r>
            <a:r>
              <a:rPr lang="sv-SE" sz="1800" dirty="0" smtClean="0"/>
              <a:t>.</a:t>
            </a:r>
          </a:p>
          <a:p>
            <a:endParaRPr lang="sv-SE" sz="1800" b="1" dirty="0"/>
          </a:p>
          <a:p>
            <a:r>
              <a:rPr lang="sv-SE" sz="1800" b="1" dirty="0"/>
              <a:t>BEON- Bästa effektiva omhändertagandenivå </a:t>
            </a:r>
            <a:r>
              <a:rPr lang="sv-SE" sz="1800" b="1" dirty="0" smtClean="0"/>
              <a:t>- </a:t>
            </a:r>
            <a:r>
              <a:rPr lang="sv-SE" sz="1800" dirty="0"/>
              <a:t>Ökat flöde mellan personalgrupper höjer kunskap om patienten och bedömningen om mest effektivaste omhändertagande och </a:t>
            </a:r>
            <a:r>
              <a:rPr lang="sv-SE" sz="1800" dirty="0" smtClean="0"/>
              <a:t>vårdnivå</a:t>
            </a:r>
          </a:p>
          <a:p>
            <a:endParaRPr lang="sv-SE" sz="1800" b="1" dirty="0"/>
          </a:p>
          <a:p>
            <a:r>
              <a:rPr lang="sv-SE" sz="1800" b="1" dirty="0" smtClean="0"/>
              <a:t>Barnsäkert  - ekonomisk utsatta föräldrar - </a:t>
            </a:r>
            <a:r>
              <a:rPr lang="sv-SE" sz="1800" dirty="0"/>
              <a:t>identifiera och bemöta psykosociala riskfaktorer i små barns hemmiljö som är starkt kopplade till att barn far illa</a:t>
            </a:r>
          </a:p>
        </p:txBody>
      </p:sp>
    </p:spTree>
    <p:extLst>
      <p:ext uri="{BB962C8B-B14F-4D97-AF65-F5344CB8AC3E}">
        <p14:creationId xmlns:p14="http://schemas.microsoft.com/office/powerpoint/2010/main" val="115603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/>
          <p:cNvSpPr/>
          <p:nvPr/>
        </p:nvSpPr>
        <p:spPr>
          <a:xfrm>
            <a:off x="2783632" y="764704"/>
            <a:ext cx="73917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3600" dirty="0"/>
              <a:t>Region Gävleborgs aktiviteter 2023</a:t>
            </a:r>
          </a:p>
        </p:txBody>
      </p:sp>
      <p:sp>
        <p:nvSpPr>
          <p:cNvPr id="7" name="textruta 6"/>
          <p:cNvSpPr txBox="1"/>
          <p:nvPr/>
        </p:nvSpPr>
        <p:spPr>
          <a:xfrm>
            <a:off x="2927648" y="1700808"/>
            <a:ext cx="74168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/>
              <a:t>Förstärkt psykiatrisk </a:t>
            </a:r>
            <a:r>
              <a:rPr lang="sv-SE" sz="2000" b="1" dirty="0" smtClean="0">
                <a:solidFill>
                  <a:schemeClr val="accent1">
                    <a:lumMod val="75000"/>
                  </a:schemeClr>
                </a:solidFill>
              </a:rPr>
              <a:t>traumavård - </a:t>
            </a:r>
            <a:r>
              <a:rPr lang="sv-SE" sz="2000" b="1" dirty="0" smtClean="0">
                <a:solidFill>
                  <a:srgbClr val="FF0000"/>
                </a:solidFill>
              </a:rPr>
              <a:t>1,3 milj.</a:t>
            </a:r>
            <a:endParaRPr lang="sv-SE" sz="2000" b="1" dirty="0">
              <a:solidFill>
                <a:srgbClr val="FF0000"/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1703512" y="2348880"/>
            <a:ext cx="9361040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/>
              <a:t>Flyktingtraumaenhet - </a:t>
            </a:r>
            <a:r>
              <a:rPr lang="sv-SE" dirty="0"/>
              <a:t>bedrivs inom primärvård och </a:t>
            </a:r>
            <a:r>
              <a:rPr lang="sv-SE" dirty="0" smtClean="0"/>
              <a:t>psykiatrin. Vuxna </a:t>
            </a:r>
            <a:r>
              <a:rPr lang="sv-SE" dirty="0"/>
              <a:t>personer med krigs- och </a:t>
            </a:r>
            <a:r>
              <a:rPr lang="sv-SE" dirty="0" smtClean="0"/>
              <a:t>flyktingtrauman</a:t>
            </a:r>
          </a:p>
          <a:p>
            <a:endParaRPr lang="sv-SE" b="1" dirty="0"/>
          </a:p>
          <a:p>
            <a:r>
              <a:rPr lang="sv-SE" b="1" dirty="0" err="1" smtClean="0"/>
              <a:t>Barnahus</a:t>
            </a:r>
            <a:r>
              <a:rPr lang="sv-SE" b="1" dirty="0" smtClean="0"/>
              <a:t> - </a:t>
            </a:r>
            <a:r>
              <a:rPr lang="sv-SE" dirty="0" smtClean="0"/>
              <a:t>Barn och unga traumavård </a:t>
            </a:r>
            <a:r>
              <a:rPr lang="sv-SE" dirty="0"/>
              <a:t>i samband med sexuella övergrepp</a:t>
            </a:r>
            <a:endParaRPr lang="sv-SE" b="1" dirty="0" smtClean="0"/>
          </a:p>
          <a:p>
            <a:endParaRPr lang="sv-SE" dirty="0"/>
          </a:p>
          <a:p>
            <a:r>
              <a:rPr lang="sv-SE" b="1" dirty="0"/>
              <a:t>Asyl- och </a:t>
            </a:r>
            <a:r>
              <a:rPr lang="sv-SE" b="1" dirty="0" err="1" smtClean="0"/>
              <a:t>migranthälsa</a:t>
            </a:r>
            <a:r>
              <a:rPr lang="sv-SE" b="1" dirty="0" smtClean="0"/>
              <a:t> - </a:t>
            </a:r>
            <a:r>
              <a:rPr lang="sv-SE" dirty="0"/>
              <a:t>erbjuder hälsoundersökningen för att uppmärksamma eventuell ohälsa och behov av </a:t>
            </a:r>
            <a:r>
              <a:rPr lang="sv-SE" dirty="0" smtClean="0"/>
              <a:t>smittskyddsåtgärder, informera </a:t>
            </a:r>
            <a:r>
              <a:rPr lang="sv-SE" dirty="0"/>
              <a:t>om möjligheten att få del av </a:t>
            </a:r>
            <a:r>
              <a:rPr lang="sv-SE" dirty="0" err="1"/>
              <a:t>hälso-</a:t>
            </a:r>
            <a:r>
              <a:rPr lang="sv-SE" dirty="0"/>
              <a:t> och sjukvård och </a:t>
            </a:r>
            <a:r>
              <a:rPr lang="sv-SE" dirty="0" smtClean="0"/>
              <a:t>tandvård.</a:t>
            </a:r>
            <a:r>
              <a:rPr lang="sv-SE" dirty="0"/>
              <a:t> </a:t>
            </a:r>
            <a:r>
              <a:rPr lang="sv-SE" dirty="0" smtClean="0"/>
              <a:t>Ge </a:t>
            </a:r>
            <a:r>
              <a:rPr lang="sv-SE" dirty="0"/>
              <a:t>psykosocialt stöd utifrån behov som framkommer vid hälsoundersökningen.</a:t>
            </a:r>
            <a:endParaRPr lang="sv-SE" b="1" dirty="0" smtClean="0"/>
          </a:p>
          <a:p>
            <a:endParaRPr lang="sv-SE" dirty="0"/>
          </a:p>
          <a:p>
            <a:r>
              <a:rPr lang="sv-SE" b="1" dirty="0" smtClean="0"/>
              <a:t>Trauma/krisbehandling - </a:t>
            </a:r>
            <a:r>
              <a:rPr lang="sv-SE" dirty="0" smtClean="0"/>
              <a:t>kontinuerliga kompetenssatsningar </a:t>
            </a:r>
            <a:r>
              <a:rPr lang="sv-SE" b="1" dirty="0" smtClean="0"/>
              <a:t>- </a:t>
            </a:r>
            <a:r>
              <a:rPr lang="sv-SE" dirty="0"/>
              <a:t>ta emot personer med trauman, bl. a har föreläsning i våld i nära </a:t>
            </a:r>
            <a:r>
              <a:rPr lang="sv-SE" dirty="0" smtClean="0"/>
              <a:t>relation, syfte </a:t>
            </a:r>
            <a:r>
              <a:rPr lang="sv-SE" dirty="0"/>
              <a:t>att tidigt upptäcka och förebygga våld i parrelationer och hedersrelaterat våld och förtryck. I </a:t>
            </a:r>
            <a:endParaRPr lang="sv-SE" b="1" dirty="0"/>
          </a:p>
        </p:txBody>
      </p:sp>
    </p:spTree>
    <p:extLst>
      <p:ext uri="{BB962C8B-B14F-4D97-AF65-F5344CB8AC3E}">
        <p14:creationId xmlns:p14="http://schemas.microsoft.com/office/powerpoint/2010/main" val="16464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063552" y="188640"/>
            <a:ext cx="7297636" cy="719960"/>
          </a:xfrm>
        </p:spPr>
        <p:txBody>
          <a:bodyPr/>
          <a:lstStyle/>
          <a:p>
            <a:r>
              <a:rPr lang="sv-SE" dirty="0" smtClean="0"/>
              <a:t>Kommunernas aktiviteter 2023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192344" y="476672"/>
            <a:ext cx="2736304" cy="4320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200" dirty="0" smtClean="0">
                <a:solidFill>
                  <a:srgbClr val="FF0000"/>
                </a:solidFill>
              </a:rPr>
              <a:t>(ett urval av aktiviteter)</a:t>
            </a:r>
            <a:endParaRPr lang="sv-SE" sz="1200" dirty="0">
              <a:solidFill>
                <a:srgbClr val="FF0000"/>
              </a:solidFill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839416" y="2060848"/>
            <a:ext cx="102251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sv-SE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itta </a:t>
            </a:r>
            <a:r>
              <a:rPr lang="sv-SE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former där personer i social utsatthet, missbruk och psykisk ohälsa/ psykiatriska tillstånd ska kunna få en fungerande vardag, motiveras till att komma ifrån sitt missbruk och få stöd till ett varaktigt boende. </a:t>
            </a:r>
            <a:endParaRPr lang="sv-S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 stöd till att, i samverkan med brukarorganisation, utveckla och hitta former för meningsfull och aktiv fritid för barn, unga och vuxna med varaktiga  och stora funktionsnedsättningar.</a:t>
            </a:r>
            <a:endParaRPr lang="sv-SE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Utvecklat tillgängligt och nära stöd tillsammans med en organisation för unga flickor i </a:t>
            </a:r>
            <a:r>
              <a:rPr lang="sv-SE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våldsutsatthet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Kompetensutveckling inom första hjälpen vid psykisk ohälsa (MHFA), samordnad individuell plan (SIP)</a:t>
            </a:r>
            <a:r>
              <a:rPr lang="sv-SE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och Motiverande samtal (MI)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Träffpunkt för människor med psykisk ohälsa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Uppsökande verksamhet i syfte att bryta ensamhet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2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Samarbete IFO och skola</a:t>
            </a: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sv-SE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Trygghetsveckan, skapa någon form av samarbete för att öka ungas trygghet.</a:t>
            </a:r>
            <a:endParaRPr lang="sv-SE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Aft>
                <a:spcPts val="0"/>
              </a:spcAft>
            </a:pPr>
            <a:endParaRPr lang="sv-SE" sz="20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ruta 5"/>
          <p:cNvSpPr txBox="1"/>
          <p:nvPr/>
        </p:nvSpPr>
        <p:spPr>
          <a:xfrm>
            <a:off x="983432" y="1196752"/>
            <a:ext cx="11089232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chemeClr val="accent1">
                    <a:lumMod val="75000"/>
                  </a:schemeClr>
                </a:solidFill>
              </a:rPr>
              <a:t>Utvecklingsarbeten</a:t>
            </a:r>
            <a:r>
              <a:rPr lang="sv-SE" dirty="0" smtClean="0"/>
              <a:t> och </a:t>
            </a:r>
            <a:r>
              <a:rPr lang="sv-SE" b="1" dirty="0" smtClean="0">
                <a:solidFill>
                  <a:schemeClr val="accent1">
                    <a:lumMod val="75000"/>
                  </a:schemeClr>
                </a:solidFill>
              </a:rPr>
              <a:t>handlingsplaner</a:t>
            </a:r>
            <a:r>
              <a:rPr lang="sv-SE" dirty="0" smtClean="0"/>
              <a:t>, </a:t>
            </a:r>
            <a:r>
              <a:rPr lang="sv-SE" b="1" dirty="0" smtClean="0">
                <a:solidFill>
                  <a:schemeClr val="accent1">
                    <a:lumMod val="75000"/>
                  </a:schemeClr>
                </a:solidFill>
              </a:rPr>
              <a:t>kunskapsbaserad och säker vård </a:t>
            </a:r>
            <a:r>
              <a:rPr lang="sv-SE" dirty="0" smtClean="0"/>
              <a:t>och </a:t>
            </a:r>
            <a:r>
              <a:rPr lang="sv-SE" b="1" dirty="0" smtClean="0">
                <a:solidFill>
                  <a:schemeClr val="accent1">
                    <a:lumMod val="75000"/>
                  </a:schemeClr>
                </a:solidFill>
              </a:rPr>
              <a:t>omsorg</a:t>
            </a:r>
            <a:endParaRPr lang="sv-SE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8025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772286">
            <a:off x="7730710" y="2504274"/>
            <a:ext cx="4249589" cy="2380026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479376" y="-243408"/>
            <a:ext cx="10358846" cy="1521378"/>
          </a:xfrm>
        </p:spPr>
        <p:txBody>
          <a:bodyPr>
            <a:normAutofit/>
          </a:bodyPr>
          <a:lstStyle/>
          <a:p>
            <a:r>
              <a:rPr lang="sv-SE" sz="3600" dirty="0" smtClean="0">
                <a:latin typeface="+mn-lt"/>
                <a:cs typeface="Times New Roman" panose="02020603050405020304" pitchFamily="18" charset="0"/>
              </a:rPr>
              <a:t>Överenskommelsen psykisk hälsa och</a:t>
            </a:r>
            <a:br>
              <a:rPr lang="sv-SE" sz="3600" dirty="0" smtClean="0">
                <a:latin typeface="+mn-lt"/>
                <a:cs typeface="Times New Roman" panose="02020603050405020304" pitchFamily="18" charset="0"/>
              </a:rPr>
            </a:br>
            <a:r>
              <a:rPr lang="sv-SE" sz="3600" dirty="0" smtClean="0">
                <a:latin typeface="+mn-lt"/>
                <a:cs typeface="Times New Roman" panose="02020603050405020304" pitchFamily="18" charset="0"/>
              </a:rPr>
              <a:t> suicidprevention 2024 </a:t>
            </a:r>
            <a:endParaRPr lang="sv-SE" sz="3600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1944" y="1340768"/>
            <a:ext cx="3384376" cy="506219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ektangel 3"/>
          <p:cNvSpPr/>
          <p:nvPr/>
        </p:nvSpPr>
        <p:spPr>
          <a:xfrm>
            <a:off x="5807968" y="5517232"/>
            <a:ext cx="3312368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sv-SE" sz="1400" dirty="0">
                <a:hlinkClick r:id="rId4"/>
              </a:rPr>
              <a:t>Insatser inom området psykisk hälsa och suicidprevention 2024 (skr.se)</a:t>
            </a:r>
            <a:endParaRPr lang="sv-SE" sz="1400" dirty="0"/>
          </a:p>
        </p:txBody>
      </p:sp>
      <p:sp>
        <p:nvSpPr>
          <p:cNvPr id="6" name="Rektangel 5"/>
          <p:cNvSpPr/>
          <p:nvPr/>
        </p:nvSpPr>
        <p:spPr>
          <a:xfrm>
            <a:off x="479376" y="4797152"/>
            <a:ext cx="5040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1800" b="1" dirty="0" smtClean="0"/>
              <a:t>Tilldelade medel i länet 2024         42,4 </a:t>
            </a:r>
            <a:r>
              <a:rPr lang="sv-SE" sz="1800" b="1" dirty="0"/>
              <a:t>mkr </a:t>
            </a:r>
            <a:r>
              <a:rPr lang="sv-SE" sz="1800" b="1" dirty="0" smtClean="0"/>
              <a:t>  </a:t>
            </a:r>
            <a:endParaRPr lang="sv-SE" sz="1800" dirty="0"/>
          </a:p>
          <a:p>
            <a:r>
              <a:rPr lang="sv-SE" sz="1800" dirty="0"/>
              <a:t>Regionen			18,1 mkr</a:t>
            </a:r>
          </a:p>
          <a:p>
            <a:r>
              <a:rPr lang="sv-SE" sz="1800" dirty="0"/>
              <a:t>Kommunerna		  	  2,7 mkr</a:t>
            </a:r>
          </a:p>
          <a:p>
            <a:r>
              <a:rPr lang="sv-SE" sz="1800" dirty="0"/>
              <a:t>Länsgemensamma		21,7 mkr</a:t>
            </a:r>
          </a:p>
        </p:txBody>
      </p:sp>
      <p:sp>
        <p:nvSpPr>
          <p:cNvPr id="8" name="textruta 7"/>
          <p:cNvSpPr txBox="1"/>
          <p:nvPr/>
        </p:nvSpPr>
        <p:spPr>
          <a:xfrm>
            <a:off x="263352" y="1484784"/>
            <a:ext cx="51125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Inga större förändringar i målsättningen och inriktningen jämfört med 2023 och tidigare år.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Förstärkt satsning på barns och unga psykiska hälsa.</a:t>
            </a:r>
          </a:p>
          <a:p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Utökning av medel till länsgemensamma insatser.</a:t>
            </a:r>
          </a:p>
          <a:p>
            <a:endParaRPr lang="sv-SE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Riktade medel till ungdomsmottagningar och fortsatt utvecklingsarbete utifrån handlingsplan tas bort.</a:t>
            </a:r>
          </a:p>
        </p:txBody>
      </p:sp>
    </p:spTree>
    <p:extLst>
      <p:ext uri="{BB962C8B-B14F-4D97-AF65-F5344CB8AC3E}">
        <p14:creationId xmlns:p14="http://schemas.microsoft.com/office/powerpoint/2010/main" val="10820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335360" y="2852936"/>
            <a:ext cx="4464496" cy="1296144"/>
          </a:xfrm>
        </p:spPr>
        <p:txBody>
          <a:bodyPr>
            <a:noAutofit/>
          </a:bodyPr>
          <a:lstStyle/>
          <a:p>
            <a:r>
              <a:rPr lang="sv-SE" sz="2800" dirty="0"/>
              <a:t>F</a:t>
            </a:r>
            <a:r>
              <a:rPr lang="sv-SE" sz="2800" dirty="0" smtClean="0"/>
              <a:t>rämja </a:t>
            </a:r>
            <a:r>
              <a:rPr lang="sv-SE" sz="2800" dirty="0"/>
              <a:t>psykisk hälsa, förebygga psykisk ohälsa och suicid samt skapa förutsättningar för en vård och omsorg av god kvalitet.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5880" y="764704"/>
            <a:ext cx="4868471" cy="576064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98065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79376" y="620688"/>
            <a:ext cx="7488832" cy="1080000"/>
          </a:xfrm>
        </p:spPr>
        <p:txBody>
          <a:bodyPr/>
          <a:lstStyle/>
          <a:p>
            <a:r>
              <a:rPr lang="sv-SE" dirty="0"/>
              <a:t>Överenskommelsens </a:t>
            </a:r>
            <a:r>
              <a:rPr lang="sv-SE" dirty="0" smtClean="0"/>
              <a:t>innehåll och prioriterade områden</a:t>
            </a:r>
            <a:endParaRPr lang="sv-SE" dirty="0"/>
          </a:p>
        </p:txBody>
      </p:sp>
      <p:sp>
        <p:nvSpPr>
          <p:cNvPr id="6" name="Rektangel 5"/>
          <p:cNvSpPr/>
          <p:nvPr/>
        </p:nvSpPr>
        <p:spPr>
          <a:xfrm>
            <a:off x="623392" y="2420888"/>
            <a:ext cx="114492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200" dirty="0"/>
              <a:t>Länsgemensamma </a:t>
            </a:r>
            <a:r>
              <a:rPr lang="sv-SE" sz="3200" dirty="0" smtClean="0"/>
              <a:t>statsmedel:</a:t>
            </a:r>
          </a:p>
          <a:p>
            <a:endParaRPr lang="sv-SE" sz="2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Stärka det gemensamma arbetet för att </a:t>
            </a:r>
            <a:r>
              <a:rPr lang="sv-SE" sz="2000" b="1" dirty="0"/>
              <a:t>främja psykisk hälsa och förebygga psykisk ohälsa och suicid bland barn och unga</a:t>
            </a:r>
            <a:r>
              <a:rPr lang="sv-SE" sz="2000" dirty="0"/>
              <a:t> samt insatser för att skapa en mer sammanhållen vård och omsorg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En mer sammanhållen, behovsanpassad och personcentrerad vård och omsorg för personer med </a:t>
            </a:r>
            <a:r>
              <a:rPr lang="sv-SE" sz="2000" b="1" dirty="0"/>
              <a:t>samsjuklighet eller omfattande behov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En systematisk </a:t>
            </a:r>
            <a:r>
              <a:rPr lang="sv-SE" sz="2000" b="1" dirty="0"/>
              <a:t>patient-, brukar- och anhörigmedverkan </a:t>
            </a:r>
            <a:r>
              <a:rPr lang="sv-SE" sz="2000" dirty="0"/>
              <a:t>i vården och omsorgen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/>
              <a:t>Ett stärkt och utvecklat </a:t>
            </a:r>
            <a:r>
              <a:rPr lang="sv-SE" sz="2000" b="1" dirty="0"/>
              <a:t>suicidpreventivt</a:t>
            </a:r>
            <a:r>
              <a:rPr lang="sv-SE" sz="2000" dirty="0"/>
              <a:t> </a:t>
            </a:r>
            <a:r>
              <a:rPr lang="sv-SE" sz="2000" dirty="0" smtClean="0"/>
              <a:t>arbete</a:t>
            </a:r>
          </a:p>
          <a:p>
            <a:endParaRPr lang="sv-SE" sz="2000" dirty="0"/>
          </a:p>
          <a:p>
            <a:r>
              <a:rPr lang="sv-SE" sz="2000" dirty="0" smtClean="0">
                <a:solidFill>
                  <a:srgbClr val="FF0000"/>
                </a:solidFill>
              </a:rPr>
              <a:t> Tilldelade medel 2024:</a:t>
            </a:r>
            <a:r>
              <a:rPr lang="sv-SE" sz="2000" dirty="0" smtClean="0"/>
              <a:t> </a:t>
            </a:r>
            <a:r>
              <a:rPr lang="sv-SE" sz="2000" dirty="0" smtClean="0">
                <a:solidFill>
                  <a:srgbClr val="FF0000"/>
                </a:solidFill>
              </a:rPr>
              <a:t>21,7 mkr.</a:t>
            </a:r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1412776"/>
            <a:ext cx="4545031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896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4072" y="476672"/>
            <a:ext cx="2088232" cy="789065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51384" y="116632"/>
            <a:ext cx="8112302" cy="1080000"/>
          </a:xfrm>
        </p:spPr>
        <p:txBody>
          <a:bodyPr>
            <a:normAutofit/>
          </a:bodyPr>
          <a:lstStyle/>
          <a:p>
            <a:r>
              <a:rPr lang="sv-SE" sz="3600" dirty="0" smtClean="0"/>
              <a:t>Regionens statsmedel</a:t>
            </a:r>
            <a:endParaRPr lang="sv-SE" sz="3600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9376" y="1412776"/>
            <a:ext cx="11161240" cy="2943248"/>
          </a:xfrm>
        </p:spPr>
        <p:txBody>
          <a:bodyPr/>
          <a:lstStyle/>
          <a:p>
            <a:r>
              <a:rPr lang="sv-SE" sz="2000" dirty="0"/>
              <a:t>Ett utvecklat arbete för att </a:t>
            </a:r>
            <a:r>
              <a:rPr lang="sv-SE" sz="2000" b="1" dirty="0"/>
              <a:t>främja psykisk hälsa och förebygga psykisk ohälsa och suicid bland barn och unga</a:t>
            </a:r>
            <a:r>
              <a:rPr lang="sv-SE" sz="2000" dirty="0"/>
              <a:t> samt insatser för att </a:t>
            </a:r>
            <a:r>
              <a:rPr lang="sv-SE" sz="2000" b="1" dirty="0"/>
              <a:t>stärka första linjens vård och barn- och ungdomspsykiatrin </a:t>
            </a:r>
          </a:p>
          <a:p>
            <a:r>
              <a:rPr lang="sv-SE" sz="2000" dirty="0"/>
              <a:t>En </a:t>
            </a:r>
            <a:r>
              <a:rPr lang="sv-SE" sz="2000" b="1" dirty="0"/>
              <a:t>kunskapsbaserad och säker vård </a:t>
            </a:r>
            <a:r>
              <a:rPr lang="sv-SE" sz="2000" dirty="0"/>
              <a:t>och omsorg </a:t>
            </a:r>
          </a:p>
          <a:p>
            <a:r>
              <a:rPr lang="sv-SE" sz="2000" dirty="0"/>
              <a:t>En </a:t>
            </a:r>
            <a:r>
              <a:rPr lang="sv-SE" sz="2000" b="1" dirty="0"/>
              <a:t>förstärkt psykiatrisk </a:t>
            </a:r>
            <a:r>
              <a:rPr lang="sv-SE" sz="2000" b="1" dirty="0" smtClean="0"/>
              <a:t>traumavård</a:t>
            </a:r>
          </a:p>
          <a:p>
            <a:pPr marL="0" indent="0">
              <a:buNone/>
            </a:pPr>
            <a:r>
              <a:rPr lang="sv-SE" sz="2000" dirty="0" smtClean="0">
                <a:solidFill>
                  <a:srgbClr val="FF0000"/>
                </a:solidFill>
              </a:rPr>
              <a:t>Tilldelade medel 2024:</a:t>
            </a:r>
            <a:r>
              <a:rPr lang="sv-SE" sz="2000" dirty="0" smtClean="0"/>
              <a:t> </a:t>
            </a:r>
            <a:r>
              <a:rPr lang="sv-SE" sz="2000" dirty="0" smtClean="0">
                <a:solidFill>
                  <a:srgbClr val="FF0000"/>
                </a:solidFill>
              </a:rPr>
              <a:t>18,1 mkr.</a:t>
            </a:r>
            <a:endParaRPr lang="sv-SE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sv-SE" sz="2000" b="1" dirty="0" smtClean="0"/>
              <a:t>__________________________________________________________</a:t>
            </a:r>
            <a:endParaRPr lang="sv-SE" sz="2000" b="1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5" name="Rubrik 1"/>
          <p:cNvSpPr txBox="1">
            <a:spLocks/>
          </p:cNvSpPr>
          <p:nvPr/>
        </p:nvSpPr>
        <p:spPr>
          <a:xfrm>
            <a:off x="551384" y="3717032"/>
            <a:ext cx="8568952" cy="1080000"/>
          </a:xfrm>
          <a:prstGeom prst="rect">
            <a:avLst/>
          </a:prstGeom>
        </p:spPr>
        <p:txBody>
          <a:bodyPr vert="horz" lIns="91438" tIns="45719" rIns="91438" bIns="45719" rtlCol="0" anchor="b" anchorCtr="0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3600" dirty="0" smtClean="0"/>
              <a:t>Kommunernas statsmedel</a:t>
            </a:r>
            <a:endParaRPr lang="sv-SE" sz="3600" dirty="0"/>
          </a:p>
        </p:txBody>
      </p:sp>
      <p:sp>
        <p:nvSpPr>
          <p:cNvPr id="6" name="Platshållare för innehåll 2"/>
          <p:cNvSpPr txBox="1">
            <a:spLocks/>
          </p:cNvSpPr>
          <p:nvPr/>
        </p:nvSpPr>
        <p:spPr>
          <a:xfrm>
            <a:off x="551384" y="4941168"/>
            <a:ext cx="7416824" cy="720080"/>
          </a:xfrm>
          <a:prstGeom prst="rect">
            <a:avLst/>
          </a:prstGeom>
        </p:spPr>
        <p:txBody>
          <a:bodyPr vert="horz" lIns="91438" tIns="45719" rIns="91438" bIns="45719" rtlCol="0">
            <a:normAutofit fontScale="92500" lnSpcReduction="10000"/>
          </a:bodyPr>
          <a:lstStyle>
            <a:lvl1pPr marL="180975" indent="-180975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63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47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36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51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000" dirty="0" smtClean="0"/>
              <a:t>En kunskapsbaserad och säker vård och omsorg</a:t>
            </a:r>
          </a:p>
          <a:p>
            <a:pPr marL="0" indent="0">
              <a:buNone/>
            </a:pPr>
            <a:r>
              <a:rPr lang="sv-SE" sz="2000" dirty="0" smtClean="0"/>
              <a:t> </a:t>
            </a:r>
            <a:r>
              <a:rPr lang="sv-SE" sz="2000" dirty="0" smtClean="0">
                <a:solidFill>
                  <a:srgbClr val="FF0000"/>
                </a:solidFill>
              </a:rPr>
              <a:t>Tilldelade medel 2024: 2,7 mkr.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sv-SE" sz="2000" dirty="0"/>
          </a:p>
        </p:txBody>
      </p:sp>
      <p:pic>
        <p:nvPicPr>
          <p:cNvPr id="7" name="Bildobjekt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056" y="4293096"/>
            <a:ext cx="4900676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ctrTitle"/>
          </p:nvPr>
        </p:nvSpPr>
        <p:spPr>
          <a:xfrm>
            <a:off x="3935760" y="1700808"/>
            <a:ext cx="3600401" cy="1440000"/>
          </a:xfrm>
        </p:spPr>
        <p:txBody>
          <a:bodyPr/>
          <a:lstStyle/>
          <a:p>
            <a:r>
              <a:rPr lang="sv-SE" dirty="0" smtClean="0"/>
              <a:t>				Tack!</a:t>
            </a:r>
            <a:endParaRPr lang="sv-SE" dirty="0"/>
          </a:p>
        </p:txBody>
      </p:sp>
      <p:sp>
        <p:nvSpPr>
          <p:cNvPr id="5" name="Underrubrik 12"/>
          <p:cNvSpPr txBox="1">
            <a:spLocks/>
          </p:cNvSpPr>
          <p:nvPr/>
        </p:nvSpPr>
        <p:spPr>
          <a:xfrm>
            <a:off x="3647728" y="3429000"/>
            <a:ext cx="5832648" cy="504056"/>
          </a:xfrm>
          <a:prstGeom prst="rect">
            <a:avLst/>
          </a:prstGeom>
        </p:spPr>
        <p:txBody>
          <a:bodyPr vert="horz" lIns="91438" tIns="45719" rIns="91438" bIns="45719" rtlCol="0">
            <a:normAutofit fontScale="25000" lnSpcReduction="20000"/>
          </a:bodyPr>
          <a:lstStyle>
            <a:lvl1pPr marL="180975" indent="-180975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630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7047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1536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6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51" indent="0" algn="l" defTabSz="914377" rtl="0" eaLnBrk="1" latinLnBrk="0" hangingPunct="1">
              <a:lnSpc>
                <a:spcPct val="100000"/>
              </a:lnSpc>
              <a:spcBef>
                <a:spcPts val="600"/>
              </a:spcBef>
              <a:buFontTx/>
              <a:buNone/>
              <a:defRPr sz="15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v-SE" sz="8000" dirty="0" smtClean="0">
              <a:hlinkClick r:id="rId2"/>
            </a:endParaRPr>
          </a:p>
          <a:p>
            <a:pPr marL="0" indent="0">
              <a:buNone/>
            </a:pPr>
            <a:r>
              <a:rPr lang="sv-SE" sz="8000" dirty="0" smtClean="0">
                <a:hlinkClick r:id="rId2"/>
              </a:rPr>
              <a:t>elisabet.mickelsson@regiongavleborg.se</a:t>
            </a:r>
            <a:r>
              <a:rPr lang="sv-SE" sz="8000" dirty="0" smtClean="0"/>
              <a:t> </a:t>
            </a:r>
          </a:p>
          <a:p>
            <a:pPr marL="0" indent="0">
              <a:buNone/>
            </a:pPr>
            <a:r>
              <a:rPr lang="sv-SE" sz="8000" dirty="0" smtClean="0"/>
              <a:t>samordnare, utskott Psykisk hälsa</a:t>
            </a:r>
          </a:p>
          <a:p>
            <a:endParaRPr lang="sv-SE" sz="1400" dirty="0" smtClean="0"/>
          </a:p>
          <a:p>
            <a:endParaRPr lang="sv-SE" sz="1400" dirty="0" smtClean="0"/>
          </a:p>
          <a:p>
            <a:endParaRPr lang="sv-SE" sz="1400" dirty="0" smtClean="0"/>
          </a:p>
          <a:p>
            <a:endParaRPr lang="sv-SE" sz="1400" dirty="0" smtClean="0"/>
          </a:p>
        </p:txBody>
      </p:sp>
    </p:spTree>
    <p:extLst>
      <p:ext uri="{BB962C8B-B14F-4D97-AF65-F5344CB8AC3E}">
        <p14:creationId xmlns:p14="http://schemas.microsoft.com/office/powerpoint/2010/main" val="8995762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983432" y="2348880"/>
            <a:ext cx="5328592" cy="259228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v-SE" dirty="0" smtClean="0"/>
          </a:p>
          <a:p>
            <a:pPr marL="0" indent="0">
              <a:buNone/>
            </a:pPr>
            <a:r>
              <a:rPr lang="sv-SE" sz="2600" b="1" dirty="0" smtClean="0"/>
              <a:t>Länet	45,7 mkr </a:t>
            </a:r>
            <a:r>
              <a:rPr lang="sv-SE" sz="2600" dirty="0" smtClean="0"/>
              <a:t>(2023)</a:t>
            </a:r>
          </a:p>
          <a:p>
            <a:pPr marL="0" indent="0">
              <a:buNone/>
            </a:pPr>
            <a:endParaRPr lang="sv-SE" sz="2600" dirty="0" smtClean="0"/>
          </a:p>
          <a:p>
            <a:r>
              <a:rPr lang="sv-SE" dirty="0" smtClean="0"/>
              <a:t>Regionen			19,7 mkr</a:t>
            </a:r>
          </a:p>
          <a:p>
            <a:r>
              <a:rPr lang="sv-SE" dirty="0" smtClean="0"/>
              <a:t>Kommunerna		  8,1 </a:t>
            </a:r>
            <a:r>
              <a:rPr lang="sv-SE" dirty="0"/>
              <a:t>m</a:t>
            </a:r>
            <a:r>
              <a:rPr lang="sv-SE" dirty="0" smtClean="0"/>
              <a:t>kr</a:t>
            </a:r>
          </a:p>
          <a:p>
            <a:r>
              <a:rPr lang="sv-SE" dirty="0" smtClean="0"/>
              <a:t>Länsgemensamma		14,1 mkr</a:t>
            </a:r>
          </a:p>
          <a:p>
            <a:r>
              <a:rPr lang="sv-SE" dirty="0" smtClean="0"/>
              <a:t>Ungdomsmottagn		  3,8 mkr</a:t>
            </a: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4" y="1011144"/>
            <a:ext cx="4089851" cy="5846856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199456" y="332656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600" dirty="0" smtClean="0"/>
              <a:t>Tilldelade statsbidrag psykisk hälsa i länet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406326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416" y="404664"/>
            <a:ext cx="4252546" cy="5999956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sp>
        <p:nvSpPr>
          <p:cNvPr id="6" name="textruta 5"/>
          <p:cNvSpPr txBox="1"/>
          <p:nvPr/>
        </p:nvSpPr>
        <p:spPr>
          <a:xfrm>
            <a:off x="5447928" y="1844824"/>
            <a:ext cx="61926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dirty="0" smtClean="0"/>
              <a:t>Rapport och redovisning av insatser inom de prioriterade områdena utifrån statsmedel psykisk ohälsa och suicidprevention 2023 </a:t>
            </a:r>
          </a:p>
        </p:txBody>
      </p:sp>
      <p:sp>
        <p:nvSpPr>
          <p:cNvPr id="2" name="textruta 1"/>
          <p:cNvSpPr txBox="1"/>
          <p:nvPr/>
        </p:nvSpPr>
        <p:spPr>
          <a:xfrm>
            <a:off x="5663952" y="4653136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dirty="0" smtClean="0">
                <a:hlinkClick r:id="rId3"/>
              </a:rPr>
              <a:t>Länsgemensam Handlingsplan Psykisk hälsa och suicidprevention Gävleborg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336958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95400" y="332656"/>
            <a:ext cx="10801348" cy="647952"/>
          </a:xfrm>
        </p:spPr>
        <p:txBody>
          <a:bodyPr/>
          <a:lstStyle/>
          <a:p>
            <a:pPr algn="ctr"/>
            <a:r>
              <a:rPr lang="sv-SE" dirty="0" smtClean="0"/>
              <a:t>Länsgemensamma aktiviteter  2023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7408" y="1340768"/>
            <a:ext cx="11089232" cy="864096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 smtClean="0"/>
              <a:t>Sammanhållen</a:t>
            </a:r>
            <a:r>
              <a:rPr lang="sv-SE" dirty="0"/>
              <a:t>, behovsanpassad och personcentrerad vård och omsorg för personer </a:t>
            </a:r>
            <a:r>
              <a:rPr lang="sv-SE" dirty="0" smtClean="0"/>
              <a:t>med </a:t>
            </a:r>
            <a:r>
              <a:rPr lang="sv-SE" b="1" dirty="0" smtClean="0">
                <a:solidFill>
                  <a:schemeClr val="accent1">
                    <a:lumMod val="75000"/>
                  </a:schemeClr>
                </a:solidFill>
              </a:rPr>
              <a:t>samsjuklighet</a:t>
            </a:r>
            <a:r>
              <a:rPr lang="sv-SE" dirty="0" smtClean="0">
                <a:solidFill>
                  <a:schemeClr val="accent1">
                    <a:lumMod val="75000"/>
                  </a:schemeClr>
                </a:solidFill>
              </a:rPr>
              <a:t> - </a:t>
            </a:r>
            <a:r>
              <a:rPr lang="sv-SE" dirty="0" smtClean="0">
                <a:solidFill>
                  <a:srgbClr val="FF0000"/>
                </a:solidFill>
              </a:rPr>
              <a:t>7,6 milj.</a:t>
            </a:r>
          </a:p>
          <a:p>
            <a:pPr marL="0" indent="0" algn="ctr">
              <a:buNone/>
            </a:pPr>
            <a:endParaRPr lang="sv-SE" b="1" dirty="0" smtClean="0">
              <a:solidFill>
                <a:srgbClr val="FF0000"/>
              </a:solidFill>
            </a:endParaRPr>
          </a:p>
          <a:p>
            <a:r>
              <a:rPr lang="sv-SE" sz="2000" b="1" dirty="0" smtClean="0"/>
              <a:t>Resursperson leder bl. a olika arbeten och utveckling kring unga och unga vuxna.</a:t>
            </a:r>
          </a:p>
          <a:p>
            <a:pPr marL="560380" lvl="1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3-årigt Pilotprojekt startat upp - </a:t>
            </a:r>
            <a:r>
              <a:rPr lang="sv-SE" sz="1600" dirty="0" smtClean="0">
                <a:hlinkClick r:id="rId2"/>
              </a:rPr>
              <a:t>mini-Maria mottagning i Sandviken</a:t>
            </a:r>
            <a:r>
              <a:rPr lang="sv-SE" sz="1600" dirty="0" smtClean="0"/>
              <a:t>, erbjuder en väg in för rådgivning, stöd och behandling till unga med alkohol och drogproblematik.</a:t>
            </a:r>
          </a:p>
          <a:p>
            <a:pPr marL="560380" lvl="1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Leder och organiserar utvecklingsarbete </a:t>
            </a:r>
            <a:r>
              <a:rPr lang="sv-SE" sz="1600" dirty="0">
                <a:hlinkClick r:id="rId3"/>
              </a:rPr>
              <a:t>LPO psykisk </a:t>
            </a:r>
            <a:r>
              <a:rPr lang="sv-SE" sz="1600" dirty="0" smtClean="0">
                <a:hlinkClick r:id="rId3"/>
              </a:rPr>
              <a:t>hälsa</a:t>
            </a:r>
            <a:r>
              <a:rPr lang="sv-SE" sz="1600" dirty="0" smtClean="0"/>
              <a:t>, implementera </a:t>
            </a:r>
            <a:r>
              <a:rPr lang="sv-SE" sz="1600" dirty="0"/>
              <a:t>befintliga vårdförlopp och kunskapsstöd i bred samverkan mellan huvudmännen i hela </a:t>
            </a:r>
            <a:r>
              <a:rPr lang="sv-SE" sz="1600" dirty="0" smtClean="0"/>
              <a:t>länet.</a:t>
            </a:r>
          </a:p>
          <a:p>
            <a:pPr marL="560380" lvl="1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BIRK-X nätverk - beroendefrågor i regionen och kommuner - Gemensamt stärka missbruksvården i länet, även spelmissbruk/Hasardspel. Uppföljning av </a:t>
            </a:r>
            <a:r>
              <a:rPr lang="sv-SE" sz="1600" dirty="0" smtClean="0">
                <a:hlinkClick r:id="rId4"/>
              </a:rPr>
              <a:t>länsöverenskommelse missbruk och beroende</a:t>
            </a:r>
            <a:r>
              <a:rPr lang="sv-SE" sz="1600" dirty="0" smtClean="0"/>
              <a:t>.</a:t>
            </a:r>
          </a:p>
          <a:p>
            <a:pPr marL="560380" lvl="1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Pågående arbete med tidiga, främjande insatser för små barn och deras familjer (barnsäkert, HLT-team, Hembesöksprogrammet) och samverkansprojekt barn med skolfrånvaro eller tecken på problematisk skolfrånvaro årskurs 9.</a:t>
            </a:r>
          </a:p>
          <a:p>
            <a:pPr marL="560380" lvl="1" indent="-285750">
              <a:buFont typeface="Arial" panose="020B0604020202020204" pitchFamily="34" charset="0"/>
              <a:buChar char="•"/>
            </a:pPr>
            <a:r>
              <a:rPr lang="sv-SE" sz="1600" dirty="0" smtClean="0"/>
              <a:t>Utvecklingsarbete kring placerad barn och ungdomarnas hälsa med fokus på </a:t>
            </a:r>
            <a:r>
              <a:rPr lang="sv-SE" sz="1600" dirty="0" smtClean="0">
                <a:hlinkClick r:id="rId5"/>
              </a:rPr>
              <a:t>Hälsoundersökning av barn och unga som vårdas utanför det egna hemmet</a:t>
            </a:r>
            <a:endParaRPr lang="sv-SE" sz="1600" dirty="0" smtClean="0"/>
          </a:p>
        </p:txBody>
      </p:sp>
      <p:pic>
        <p:nvPicPr>
          <p:cNvPr id="4" name="Bildobjekt 3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16632"/>
            <a:ext cx="792088" cy="1008112"/>
          </a:xfrm>
          <a:prstGeom prst="rect">
            <a:avLst/>
          </a:prstGeom>
        </p:spPr>
      </p:pic>
      <p:sp>
        <p:nvSpPr>
          <p:cNvPr id="5" name="Rubrik 1"/>
          <p:cNvSpPr txBox="1">
            <a:spLocks/>
          </p:cNvSpPr>
          <p:nvPr/>
        </p:nvSpPr>
        <p:spPr>
          <a:xfrm>
            <a:off x="10560496" y="6165304"/>
            <a:ext cx="1224136" cy="431928"/>
          </a:xfrm>
          <a:prstGeom prst="rect">
            <a:avLst/>
          </a:prstGeom>
        </p:spPr>
        <p:txBody>
          <a:bodyPr vert="horz" lIns="91438" tIns="45719" rIns="91438" bIns="45719" rtlCol="0" anchor="b" anchorCtr="0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 smtClean="0"/>
              <a:t>Forts.. 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12376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67408" y="476672"/>
            <a:ext cx="10801348" cy="567224"/>
          </a:xfrm>
        </p:spPr>
        <p:txBody>
          <a:bodyPr/>
          <a:lstStyle/>
          <a:p>
            <a:pPr algn="ctr"/>
            <a:r>
              <a:rPr lang="sv-SE" dirty="0"/>
              <a:t>Länsgemensamma aktiviteter  2023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767408" y="2420888"/>
            <a:ext cx="10801349" cy="4140000"/>
          </a:xfrm>
        </p:spPr>
        <p:txBody>
          <a:bodyPr/>
          <a:lstStyle/>
          <a:p>
            <a:pPr lvl="1"/>
            <a:endParaRPr lang="sv-SE" sz="1600" dirty="0"/>
          </a:p>
          <a:p>
            <a:r>
              <a:rPr lang="sv-SE" sz="2000" b="1" dirty="0" err="1" smtClean="0"/>
              <a:t>Trisamsamordning</a:t>
            </a:r>
            <a:endParaRPr lang="sv-SE" sz="2000" b="1" dirty="0"/>
          </a:p>
          <a:p>
            <a:pPr marL="93655" lvl="1"/>
            <a:r>
              <a:rPr lang="sv-SE" sz="1900" dirty="0" err="1">
                <a:hlinkClick r:id="rId2"/>
              </a:rPr>
              <a:t>Trisam</a:t>
            </a:r>
            <a:r>
              <a:rPr lang="sv-SE" sz="1900" dirty="0"/>
              <a:t> är en struktur och arbetsmetod att arbeta med rehabilitering i samverkan mellan vården, socialtjänsten, Försäkringskassan, och Arbetsförmedlingen för individer som har psykisk ohälsa och uppbär ekonomiskt bistånd.</a:t>
            </a:r>
          </a:p>
          <a:p>
            <a:pPr marL="446072" lvl="2"/>
            <a:endParaRPr lang="sv-SE" sz="1800" b="1" dirty="0"/>
          </a:p>
          <a:p>
            <a:r>
              <a:rPr lang="sv-SE" sz="2000" b="1" dirty="0"/>
              <a:t>SIP- länssamordnare </a:t>
            </a:r>
            <a:r>
              <a:rPr lang="sv-SE" sz="1800" dirty="0"/>
              <a:t>samordnar och </a:t>
            </a:r>
            <a:r>
              <a:rPr lang="sv-SE" sz="1800" dirty="0">
                <a:hlinkClick r:id="rId3"/>
              </a:rPr>
              <a:t>utbildar medarbetare </a:t>
            </a:r>
            <a:r>
              <a:rPr lang="sv-SE" sz="1800" dirty="0"/>
              <a:t>inom kommuner och regionen målgrupp barn och unga, vuxna samt äldre - Samordnad individuell plan (SIP)</a:t>
            </a:r>
          </a:p>
          <a:p>
            <a:endParaRPr lang="sv-SE" dirty="0"/>
          </a:p>
        </p:txBody>
      </p:sp>
      <p:sp>
        <p:nvSpPr>
          <p:cNvPr id="5" name="Rektangel 4"/>
          <p:cNvSpPr/>
          <p:nvPr/>
        </p:nvSpPr>
        <p:spPr>
          <a:xfrm>
            <a:off x="2351584" y="1196752"/>
            <a:ext cx="84969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sz="2400" dirty="0"/>
              <a:t>Sammanhållen, behovsanpassad och personcentrerad vård och omsorg för personer med </a:t>
            </a:r>
            <a:r>
              <a:rPr lang="sv-SE" sz="2400" b="1" dirty="0">
                <a:solidFill>
                  <a:schemeClr val="accent1">
                    <a:lumMod val="75000"/>
                  </a:schemeClr>
                </a:solidFill>
              </a:rPr>
              <a:t>samsjuklighet</a:t>
            </a:r>
            <a:endParaRPr lang="sv-SE" sz="2400" dirty="0"/>
          </a:p>
        </p:txBody>
      </p:sp>
      <p:pic>
        <p:nvPicPr>
          <p:cNvPr id="6" name="Bildobjekt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16632"/>
            <a:ext cx="792088" cy="1008112"/>
          </a:xfrm>
          <a:prstGeom prst="rect">
            <a:avLst/>
          </a:prstGeom>
        </p:spPr>
      </p:pic>
      <p:sp>
        <p:nvSpPr>
          <p:cNvPr id="7" name="Rubrik 1"/>
          <p:cNvSpPr txBox="1">
            <a:spLocks/>
          </p:cNvSpPr>
          <p:nvPr/>
        </p:nvSpPr>
        <p:spPr>
          <a:xfrm>
            <a:off x="10632504" y="6237312"/>
            <a:ext cx="1224136" cy="431928"/>
          </a:xfrm>
          <a:prstGeom prst="rect">
            <a:avLst/>
          </a:prstGeom>
        </p:spPr>
        <p:txBody>
          <a:bodyPr vert="horz" lIns="91438" tIns="45719" rIns="91438" bIns="45719" rtlCol="0" anchor="b" anchorCtr="0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v-SE" sz="2400" dirty="0" smtClean="0"/>
              <a:t>Forts.. </a:t>
            </a:r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319418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43472" y="332656"/>
            <a:ext cx="1224136" cy="431928"/>
          </a:xfrm>
        </p:spPr>
        <p:txBody>
          <a:bodyPr>
            <a:normAutofit/>
          </a:bodyPr>
          <a:lstStyle/>
          <a:p>
            <a:r>
              <a:rPr lang="sv-SE" sz="2400" dirty="0" smtClean="0"/>
              <a:t>Forts.. </a:t>
            </a:r>
            <a:endParaRPr lang="sv-SE" sz="2400" dirty="0"/>
          </a:p>
        </p:txBody>
      </p:sp>
      <p:graphicFrame>
        <p:nvGraphicFramePr>
          <p:cNvPr id="8" name="Platshållare för innehåll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2307792"/>
              </p:ext>
            </p:extLst>
          </p:nvPr>
        </p:nvGraphicFramePr>
        <p:xfrm>
          <a:off x="767408" y="4581128"/>
          <a:ext cx="10801350" cy="289560"/>
        </p:xfrm>
        <a:graphic>
          <a:graphicData uri="http://schemas.openxmlformats.org/drawingml/2006/table">
            <a:tbl>
              <a:tblPr/>
              <a:tblGrid>
                <a:gridCol w="10801350">
                  <a:extLst>
                    <a:ext uri="{9D8B030D-6E8A-4147-A177-3AD203B41FA5}">
                      <a16:colId xmlns:a16="http://schemas.microsoft.com/office/drawing/2014/main" val="17536717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sv-SE" dirty="0">
                        <a:effectLst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514206"/>
                  </a:ext>
                </a:extLst>
              </a:tr>
            </a:tbl>
          </a:graphicData>
        </a:graphic>
      </p:graphicFrame>
      <p:sp>
        <p:nvSpPr>
          <p:cNvPr id="5" name="textruta 4"/>
          <p:cNvSpPr txBox="1"/>
          <p:nvPr/>
        </p:nvSpPr>
        <p:spPr>
          <a:xfrm>
            <a:off x="2567608" y="404664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600" dirty="0"/>
              <a:t>Länsgemensamma </a:t>
            </a:r>
            <a:r>
              <a:rPr lang="sv-SE" sz="3600" dirty="0" smtClean="0"/>
              <a:t>aktiviteter 2023</a:t>
            </a:r>
            <a:endParaRPr lang="sv-SE" sz="3600" dirty="0"/>
          </a:p>
        </p:txBody>
      </p:sp>
      <p:pic>
        <p:nvPicPr>
          <p:cNvPr id="6" name="Bildobjekt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60648"/>
            <a:ext cx="792088" cy="1008112"/>
          </a:xfrm>
          <a:prstGeom prst="rect">
            <a:avLst/>
          </a:prstGeom>
        </p:spPr>
      </p:pic>
      <p:sp>
        <p:nvSpPr>
          <p:cNvPr id="7" name="textruta 6"/>
          <p:cNvSpPr txBox="1"/>
          <p:nvPr/>
        </p:nvSpPr>
        <p:spPr>
          <a:xfrm>
            <a:off x="1991544" y="1196752"/>
            <a:ext cx="8208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400" dirty="0" smtClean="0"/>
              <a:t>Stärkt och utvecklat </a:t>
            </a:r>
            <a:r>
              <a:rPr lang="sv-SE" sz="2400" b="1" dirty="0" smtClean="0">
                <a:solidFill>
                  <a:schemeClr val="accent1">
                    <a:lumMod val="75000"/>
                  </a:schemeClr>
                </a:solidFill>
              </a:rPr>
              <a:t>suicidpreventivt</a:t>
            </a:r>
            <a:r>
              <a:rPr lang="sv-SE" sz="2400" dirty="0" smtClean="0"/>
              <a:t> arbete - </a:t>
            </a:r>
            <a:r>
              <a:rPr lang="sv-SE" sz="2400" dirty="0" smtClean="0">
                <a:solidFill>
                  <a:srgbClr val="FF0000"/>
                </a:solidFill>
              </a:rPr>
              <a:t>5,5 milj</a:t>
            </a:r>
            <a:r>
              <a:rPr lang="sv-SE" sz="2000" dirty="0" smtClean="0">
                <a:solidFill>
                  <a:srgbClr val="FF0000"/>
                </a:solidFill>
              </a:rPr>
              <a:t>.</a:t>
            </a:r>
            <a:endParaRPr lang="sv-SE" sz="2000" dirty="0">
              <a:solidFill>
                <a:srgbClr val="FF0000"/>
              </a:solidFill>
            </a:endParaRPr>
          </a:p>
        </p:txBody>
      </p:sp>
      <p:sp>
        <p:nvSpPr>
          <p:cNvPr id="9" name="textruta 8"/>
          <p:cNvSpPr txBox="1"/>
          <p:nvPr/>
        </p:nvSpPr>
        <p:spPr>
          <a:xfrm>
            <a:off x="1055440" y="2060848"/>
            <a:ext cx="105131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b="1" dirty="0"/>
              <a:t>Kompetenssatsningar </a:t>
            </a:r>
            <a:r>
              <a:rPr lang="sv-SE" sz="1800" b="1" dirty="0" smtClean="0"/>
              <a:t>MHFA-instruktörsutbildning</a:t>
            </a:r>
            <a:r>
              <a:rPr lang="sv-SE" sz="1800" dirty="0" smtClean="0"/>
              <a:t>, Karolinska institutet. Första hjälpen till psykisk hälsa, målgrupper inom kommunerna samt civilsamhället som ett led i det förebyggande arbete - Första hjälpen till psykisk hälsa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b="1" dirty="0" smtClean="0"/>
              <a:t>Idéburet offentligt partnerskap (IOP) </a:t>
            </a:r>
            <a:r>
              <a:rPr lang="sv-SE" sz="1800" dirty="0" smtClean="0"/>
              <a:t>- Avtal med  Kompis Sverige, RFSL Gävleborg, Krismottagning Stickan, Kvinnojouren blåklockan och </a:t>
            </a:r>
            <a:r>
              <a:rPr lang="sv-SE" sz="1800" dirty="0" err="1" smtClean="0"/>
              <a:t>Hjärnkoll</a:t>
            </a:r>
            <a:r>
              <a:rPr lang="sv-SE" sz="1800" dirty="0" smtClean="0"/>
              <a:t> med syfte att föra insatser för grupper som är särskilt utsatta för psykisk ohälsa - Stödgrupper inom målgruppen för samtal och utbildningsgrupper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b="1" dirty="0" smtClean="0"/>
              <a:t>Uppföljning av suicidpreventiva insatser</a:t>
            </a:r>
            <a:r>
              <a:rPr lang="sv-SE" sz="1800" dirty="0" smtClean="0"/>
              <a:t> - </a:t>
            </a:r>
            <a:r>
              <a:rPr lang="sv-SE" sz="1800" dirty="0"/>
              <a:t>Enkätundersökning första linjens chefer inom region och kommunerna. </a:t>
            </a:r>
            <a:endParaRPr lang="sv-SE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1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1800" dirty="0" smtClean="0"/>
              <a:t>Suicidpreventivt arbete lokalt inom kommunerna, uppföljning av handlingsplaner, förändrade arbetssätt, fortbildning, samverkansgrupper </a:t>
            </a:r>
            <a:r>
              <a:rPr lang="sv-SE" sz="1800" dirty="0" err="1" smtClean="0"/>
              <a:t>m.m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97403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260648"/>
            <a:ext cx="9184530" cy="5504759"/>
          </a:xfrm>
          <a:prstGeom prst="rect">
            <a:avLst/>
          </a:prstGeom>
        </p:spPr>
      </p:pic>
      <p:sp>
        <p:nvSpPr>
          <p:cNvPr id="8" name="Rektangel 7"/>
          <p:cNvSpPr/>
          <p:nvPr/>
        </p:nvSpPr>
        <p:spPr>
          <a:xfrm>
            <a:off x="2711624" y="5949280"/>
            <a:ext cx="7632848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 smtClean="0">
                <a:hlinkClick r:id="rId3"/>
              </a:rPr>
              <a:t>Självmord </a:t>
            </a:r>
            <a:r>
              <a:rPr lang="sv-SE" dirty="0">
                <a:hlinkClick r:id="rId3"/>
              </a:rPr>
              <a:t>i varje län i Sverige | Karolinska Institutet (ki.se)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7707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tshållare för innehåll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3992" y="1988840"/>
            <a:ext cx="3474931" cy="3528392"/>
          </a:xfrm>
          <a:prstGeom prst="rect">
            <a:avLst/>
          </a:prstGeom>
        </p:spPr>
      </p:pic>
      <p:sp>
        <p:nvSpPr>
          <p:cNvPr id="4" name="Rubrik 2"/>
          <p:cNvSpPr>
            <a:spLocks noGrp="1"/>
          </p:cNvSpPr>
          <p:nvPr>
            <p:ph type="title"/>
          </p:nvPr>
        </p:nvSpPr>
        <p:spPr>
          <a:xfrm>
            <a:off x="1991544" y="764704"/>
            <a:ext cx="8544350" cy="1080000"/>
          </a:xfrm>
        </p:spPr>
        <p:txBody>
          <a:bodyPr>
            <a:normAutofit/>
          </a:bodyPr>
          <a:lstStyle/>
          <a:p>
            <a:pPr algn="ctr"/>
            <a:r>
              <a:rPr lang="sv-SE" sz="3200" dirty="0"/>
              <a:t>Regional handlingsplan för suicidprevention i Gävleborgs län </a:t>
            </a:r>
          </a:p>
        </p:txBody>
      </p:sp>
      <p:sp>
        <p:nvSpPr>
          <p:cNvPr id="6" name="Rektangel 5"/>
          <p:cNvSpPr/>
          <p:nvPr/>
        </p:nvSpPr>
        <p:spPr>
          <a:xfrm>
            <a:off x="6023992" y="5661248"/>
            <a:ext cx="410445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hlinkClick r:id="rId3"/>
              </a:rPr>
              <a:t>handlingsplan-suicidprevention-gavleborg.pdf (regiongavleborg.se)</a:t>
            </a:r>
            <a:endParaRPr lang="sv-SE" dirty="0"/>
          </a:p>
        </p:txBody>
      </p:sp>
      <p:sp>
        <p:nvSpPr>
          <p:cNvPr id="7" name="Rektangel 6"/>
          <p:cNvSpPr/>
          <p:nvPr/>
        </p:nvSpPr>
        <p:spPr>
          <a:xfrm>
            <a:off x="623392" y="2204864"/>
            <a:ext cx="4536504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hlinkClick r:id="rId4"/>
              </a:rPr>
              <a:t>Vårdförlopp suicidprevention - Region Gävleborg (regiongavleborg.se)</a:t>
            </a:r>
            <a:endParaRPr lang="sv-SE" dirty="0"/>
          </a:p>
        </p:txBody>
      </p:sp>
      <p:sp>
        <p:nvSpPr>
          <p:cNvPr id="8" name="textruta 7"/>
          <p:cNvSpPr txBox="1"/>
          <p:nvPr/>
        </p:nvSpPr>
        <p:spPr>
          <a:xfrm>
            <a:off x="767408" y="2996952"/>
            <a:ext cx="4104456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Förebyggande arbete</a:t>
            </a:r>
          </a:p>
          <a:p>
            <a:r>
              <a:rPr lang="sv-SE" dirty="0" smtClean="0"/>
              <a:t>Tidig upptäckt</a:t>
            </a:r>
          </a:p>
          <a:p>
            <a:r>
              <a:rPr lang="sv-SE" dirty="0" smtClean="0"/>
              <a:t>Stöd till patient och närstående</a:t>
            </a:r>
          </a:p>
          <a:p>
            <a:r>
              <a:rPr lang="sv-SE" dirty="0" smtClean="0"/>
              <a:t>Vård och behandling</a:t>
            </a:r>
          </a:p>
          <a:p>
            <a:endParaRPr lang="sv-SE" dirty="0"/>
          </a:p>
          <a:p>
            <a:r>
              <a:rPr lang="sv-SE" dirty="0" smtClean="0"/>
              <a:t>Stödpaket suicidprevention för förskola och skola</a:t>
            </a:r>
            <a:endParaRPr lang="sv-SE" dirty="0"/>
          </a:p>
        </p:txBody>
      </p:sp>
      <p:pic>
        <p:nvPicPr>
          <p:cNvPr id="9" name="Bildobjekt 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260648"/>
            <a:ext cx="792088" cy="100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07015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Gävleborg">
  <a:themeElements>
    <a:clrScheme name="Region Gävleborg">
      <a:dk1>
        <a:sysClr val="windowText" lastClr="000000"/>
      </a:dk1>
      <a:lt1>
        <a:sysClr val="window" lastClr="FFFFFF"/>
      </a:lt1>
      <a:dk2>
        <a:srgbClr val="292929"/>
      </a:dk2>
      <a:lt2>
        <a:srgbClr val="B2B2B2"/>
      </a:lt2>
      <a:accent1>
        <a:srgbClr val="50B848"/>
      </a:accent1>
      <a:accent2>
        <a:srgbClr val="0097CF"/>
      </a:accent2>
      <a:accent3>
        <a:srgbClr val="EE3780"/>
      </a:accent3>
      <a:accent4>
        <a:srgbClr val="FAA634"/>
      </a:accent4>
      <a:accent5>
        <a:srgbClr val="A8CD82"/>
      </a:accent5>
      <a:accent6>
        <a:srgbClr val="5DB8DE"/>
      </a:accent6>
      <a:hlink>
        <a:srgbClr val="0070C0"/>
      </a:hlink>
      <a:folHlink>
        <a:srgbClr val="2796C4"/>
      </a:folHlink>
    </a:clrScheme>
    <a:fontScheme name="Region Gävlebor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BFD4AE64-693B-4962-8522-DA6951A7EDA6}" vid="{CFEF34EF-E910-4C88-924A-AD67BB97869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presentation_liggande</Template>
  <TotalTime>2211</TotalTime>
  <Words>1882</Words>
  <Application>Microsoft Office PowerPoint</Application>
  <PresentationFormat>Bredbild</PresentationFormat>
  <Paragraphs>175</Paragraphs>
  <Slides>22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22</vt:i4>
      </vt:variant>
    </vt:vector>
  </HeadingPairs>
  <TitlesOfParts>
    <vt:vector size="28" baseType="lpstr">
      <vt:lpstr>Arial</vt:lpstr>
      <vt:lpstr>Calibri</vt:lpstr>
      <vt:lpstr>Courier New</vt:lpstr>
      <vt:lpstr>Symbol</vt:lpstr>
      <vt:lpstr>Times New Roman</vt:lpstr>
      <vt:lpstr>Region Gävleborg</vt:lpstr>
      <vt:lpstr>Psykisk hälsa i Gävleborg Kraftsamling psykisk hälsa 2024-02-09</vt:lpstr>
      <vt:lpstr>Främja psykisk hälsa, förebygga psykisk ohälsa och suicid samt skapa förutsättningar för en vård och omsorg av god kvalitet.</vt:lpstr>
      <vt:lpstr>PowerPoint-presentation</vt:lpstr>
      <vt:lpstr>PowerPoint-presentation</vt:lpstr>
      <vt:lpstr>Länsgemensamma aktiviteter  2023</vt:lpstr>
      <vt:lpstr>Länsgemensamma aktiviteter  2023</vt:lpstr>
      <vt:lpstr>Forts.. </vt:lpstr>
      <vt:lpstr>PowerPoint-presentation</vt:lpstr>
      <vt:lpstr>Regional handlingsplan för suicidprevention i Gävleborgs län </vt:lpstr>
      <vt:lpstr>Länsgemensamma aktiviteter 2023 </vt:lpstr>
      <vt:lpstr>PowerPoint-presentation</vt:lpstr>
      <vt:lpstr>Region Gävleborgs aktiviteter 2023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Kommunernas aktiviteter 2023</vt:lpstr>
      <vt:lpstr>Överenskommelsen psykisk hälsa och  suicidprevention 2024 </vt:lpstr>
      <vt:lpstr>Överenskommelsens innehåll och prioriterade områden</vt:lpstr>
      <vt:lpstr>Regionens statsmedel</vt:lpstr>
      <vt:lpstr>    Tack!</vt:lpstr>
    </vt:vector>
  </TitlesOfParts>
  <Company>Region Gävleborg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Psykisk hälsa i Gävleborg Nätverk Välfärd</dc:title>
  <dc:creator>Agnevik Jonsson Charlotte - HOSGSR - Ledningsstöd Hälso- och sjukvård</dc:creator>
  <cp:lastModifiedBy>Berg Carin - KOMF - Kommunikationsenhet</cp:lastModifiedBy>
  <cp:revision>239</cp:revision>
  <dcterms:created xsi:type="dcterms:W3CDTF">2022-02-10T09:40:49Z</dcterms:created>
  <dcterms:modified xsi:type="dcterms:W3CDTF">2024-03-22T12:23:13Z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-453149139</vt:i4>
  </property>
  <property fmtid="{D5CDD505-2E9C-101B-9397-08002B2CF9AE}" pid="3" name="_NewReviewCycle">
    <vt:lpwstr/>
  </property>
  <property fmtid="{D5CDD505-2E9C-101B-9397-08002B2CF9AE}" pid="4" name="_EmailSubject">
    <vt:lpwstr>Uppdaterad Presentation kraftsamling psykisk hälsa </vt:lpwstr>
  </property>
  <property fmtid="{D5CDD505-2E9C-101B-9397-08002B2CF9AE}" pid="5" name="_AuthorEmail">
    <vt:lpwstr>elisabet.mickelsson@regiongavleborg.se</vt:lpwstr>
  </property>
  <property fmtid="{D5CDD505-2E9C-101B-9397-08002B2CF9AE}" pid="6" name="_AuthorEmailDisplayName">
    <vt:lpwstr>Mickelsson Elisabet - HOSGSR - Ledningsstöd Hälso- och sjukvård</vt:lpwstr>
  </property>
  <property fmtid="{D5CDD505-2E9C-101B-9397-08002B2CF9AE}" pid="7" name="_PreviousAdHocReviewCycleID">
    <vt:i4>1721395671</vt:i4>
  </property>
</Properties>
</file>